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purl.oclc.org/ooxml/officeDocument/relationships/metadata/thumbnail" Target="docProps/thumbnail.jpeg"/><Relationship Id="rId1" Type="http://purl.oclc.org/ooxml/officeDocument/relationships/officeDocument" Target="ppt/presentation.xml"/><Relationship Id="rId4" Type="http://purl.oclc.org/ooxml/officeDocument/relationships/extendedProperties" Target="docProps/app.xml"/></Relationships>
</file>

<file path=ppt/presentation.xml><?xml version="1.0" encoding="utf-8"?>
<p:presentation xmlns:a="http://purl.oclc.org/ooxml/drawingml/main" xmlns:r="http://purl.oclc.org/ooxml/officeDocument/relationships" xmlns:p="http://purl.oclc.org/ooxml/presentationml/main" embedTrueTypeFonts="1" conformance="strict">
  <p:sldMasterIdLst>
    <p:sldMasterId id="2147483648" r:id="rId1"/>
  </p:sldMasterIdLst>
  <p:notesMasterIdLst>
    <p:notesMasterId r:id="rId26"/>
  </p:notesMasterIdLst>
  <p:sldIdLst>
    <p:sldId id="256" r:id="rId2"/>
    <p:sldId id="258" r:id="rId3"/>
    <p:sldId id="257" r:id="rId4"/>
    <p:sldId id="260" r:id="rId5"/>
    <p:sldId id="261" r:id="rId6"/>
    <p:sldId id="262" r:id="rId7"/>
    <p:sldId id="263" r:id="rId8"/>
    <p:sldId id="267" r:id="rId9"/>
    <p:sldId id="268" r:id="rId10"/>
    <p:sldId id="269" r:id="rId11"/>
    <p:sldId id="270" r:id="rId12"/>
    <p:sldId id="271" r:id="rId13"/>
    <p:sldId id="272" r:id="rId14"/>
    <p:sldId id="275" r:id="rId15"/>
    <p:sldId id="273" r:id="rId16"/>
    <p:sldId id="276" r:id="rId17"/>
    <p:sldId id="277" r:id="rId18"/>
    <p:sldId id="278" r:id="rId19"/>
    <p:sldId id="279" r:id="rId20"/>
    <p:sldId id="281" r:id="rId21"/>
    <p:sldId id="280" r:id="rId22"/>
    <p:sldId id="282" r:id="rId23"/>
    <p:sldId id="283" r:id="rId24"/>
    <p:sldId id="284" r:id="rId25"/>
  </p:sldIdLst>
  <p:sldSz cx="12192000" cy="6858000"/>
  <p:notesSz cx="6858000" cy="9144000"/>
  <p:embeddedFontLst>
    <p:embeddedFont>
      <p:font typeface="Alex Brush" panose="020B0604020202020204" charset="0"/>
      <p:regular r:id="rId27"/>
    </p:embeddedFont>
    <p:embeddedFont>
      <p:font typeface="Lato" panose="020F0502020204030203" pitchFamily="34" charset="0"/>
      <p:regular r:id="rId28"/>
      <p:bold r:id="rId29"/>
      <p:italic r:id="rId30"/>
      <p:boldItalic r:id="rId31"/>
    </p:embeddedFont>
    <p:embeddedFont>
      <p:font typeface="Impact" panose="020B0806030902050204" pitchFamily="34" charset="0"/>
      <p:regular r:id="rId32"/>
    </p:embeddedFont>
    <p:embeddedFont>
      <p:font typeface="Narkisim" panose="020B0604020202020204" charset="-79"/>
      <p:regular r:id="rId33"/>
    </p:embeddedFont>
    <p:embeddedFont>
      <p:font typeface="Calibri Light" panose="020F0302020204030204" pitchFamily="34" charset="0"/>
      <p:regular r:id="rId34"/>
      <p:italic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purl.oclc.org/ooxml/drawingml/main" xmlns:r="http://purl.oclc.org/ooxml/officeDocument/relationships" xmlns:p="http://purl.oclc.org/ooxml/presentationml/main">
  <p:clrMru>
    <a:srgbClr val="0C105C"/>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purl.oclc.org/ooxml/drawingml/main" def="{5C22544A-7EE6-4342-B048-85BDC9FD1C3A}"/>
</file>

<file path=ppt/viewProps.xml><?xml version="1.0" encoding="utf-8"?>
<p:viewPr xmlns:a="http://purl.oclc.org/ooxml/drawingml/main" xmlns:r="http://purl.oclc.org/ooxml/officeDocument/relationships" xmlns:p="http://purl.oclc.org/ooxml/presentationml/main">
  <p:normalViewPr>
    <p:restoredLeft sz="16.487%" autoAdjust="0"/>
    <p:restoredTop sz="91.759%" autoAdjust="0"/>
  </p:normalViewPr>
  <p:slideViewPr>
    <p:cSldViewPr snapToGrid="0">
      <p:cViewPr varScale="1">
        <p:scale>
          <a:sx n="70" d="100"/>
          <a:sy n="70"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purl.oclc.org/ooxml/officeDocument/relationships/slide" Target="slides/slide7.xml"/><Relationship Id="rId13" Type="http://purl.oclc.org/ooxml/officeDocument/relationships/slide" Target="slides/slide12.xml"/><Relationship Id="rId18" Type="http://purl.oclc.org/ooxml/officeDocument/relationships/slide" Target="slides/slide17.xml"/><Relationship Id="rId26" Type="http://purl.oclc.org/ooxml/officeDocument/relationships/notesMaster" Target="notesMasters/notesMaster1.xml"/><Relationship Id="rId39" Type="http://purl.oclc.org/ooxml/officeDocument/relationships/font" Target="fonts/font13.fntdata"/><Relationship Id="rId3" Type="http://purl.oclc.org/ooxml/officeDocument/relationships/slide" Target="slides/slide2.xml"/><Relationship Id="rId21" Type="http://purl.oclc.org/ooxml/officeDocument/relationships/slide" Target="slides/slide20.xml"/><Relationship Id="rId34" Type="http://purl.oclc.org/ooxml/officeDocument/relationships/font" Target="fonts/font8.fntdata"/><Relationship Id="rId42" Type="http://purl.oclc.org/ooxml/officeDocument/relationships/theme" Target="theme/theme1.xml"/><Relationship Id="rId7" Type="http://purl.oclc.org/ooxml/officeDocument/relationships/slide" Target="slides/slide6.xml"/><Relationship Id="rId12" Type="http://purl.oclc.org/ooxml/officeDocument/relationships/slide" Target="slides/slide11.xml"/><Relationship Id="rId17" Type="http://purl.oclc.org/ooxml/officeDocument/relationships/slide" Target="slides/slide16.xml"/><Relationship Id="rId25" Type="http://purl.oclc.org/ooxml/officeDocument/relationships/slide" Target="slides/slide24.xml"/><Relationship Id="rId33" Type="http://purl.oclc.org/ooxml/officeDocument/relationships/font" Target="fonts/font7.fntdata"/><Relationship Id="rId38" Type="http://purl.oclc.org/ooxml/officeDocument/relationships/font" Target="fonts/font12.fntdata"/><Relationship Id="rId2" Type="http://purl.oclc.org/ooxml/officeDocument/relationships/slide" Target="slides/slide1.xml"/><Relationship Id="rId16" Type="http://purl.oclc.org/ooxml/officeDocument/relationships/slide" Target="slides/slide15.xml"/><Relationship Id="rId20" Type="http://purl.oclc.org/ooxml/officeDocument/relationships/slide" Target="slides/slide19.xml"/><Relationship Id="rId29" Type="http://purl.oclc.org/ooxml/officeDocument/relationships/font" Target="fonts/font3.fntdata"/><Relationship Id="rId41" Type="http://purl.oclc.org/ooxml/officeDocument/relationships/viewProps" Target="viewProps.xml"/><Relationship Id="rId1" Type="http://purl.oclc.org/ooxml/officeDocument/relationships/slideMaster" Target="slideMasters/slideMaster1.xml"/><Relationship Id="rId6" Type="http://purl.oclc.org/ooxml/officeDocument/relationships/slide" Target="slides/slide5.xml"/><Relationship Id="rId11" Type="http://purl.oclc.org/ooxml/officeDocument/relationships/slide" Target="slides/slide10.xml"/><Relationship Id="rId24" Type="http://purl.oclc.org/ooxml/officeDocument/relationships/slide" Target="slides/slide23.xml"/><Relationship Id="rId32" Type="http://purl.oclc.org/ooxml/officeDocument/relationships/font" Target="fonts/font6.fntdata"/><Relationship Id="rId37" Type="http://purl.oclc.org/ooxml/officeDocument/relationships/font" Target="fonts/font11.fntdata"/><Relationship Id="rId40" Type="http://purl.oclc.org/ooxml/officeDocument/relationships/presProps" Target="presProps.xml"/><Relationship Id="rId5" Type="http://purl.oclc.org/ooxml/officeDocument/relationships/slide" Target="slides/slide4.xml"/><Relationship Id="rId15" Type="http://purl.oclc.org/ooxml/officeDocument/relationships/slide" Target="slides/slide14.xml"/><Relationship Id="rId23" Type="http://purl.oclc.org/ooxml/officeDocument/relationships/slide" Target="slides/slide22.xml"/><Relationship Id="rId28" Type="http://purl.oclc.org/ooxml/officeDocument/relationships/font" Target="fonts/font2.fntdata"/><Relationship Id="rId36" Type="http://purl.oclc.org/ooxml/officeDocument/relationships/font" Target="fonts/font10.fntdata"/><Relationship Id="rId10" Type="http://purl.oclc.org/ooxml/officeDocument/relationships/slide" Target="slides/slide9.xml"/><Relationship Id="rId19" Type="http://purl.oclc.org/ooxml/officeDocument/relationships/slide" Target="slides/slide18.xml"/><Relationship Id="rId31" Type="http://purl.oclc.org/ooxml/officeDocument/relationships/font" Target="fonts/font5.fntdata"/><Relationship Id="rId4" Type="http://purl.oclc.org/ooxml/officeDocument/relationships/slide" Target="slides/slide3.xml"/><Relationship Id="rId9" Type="http://purl.oclc.org/ooxml/officeDocument/relationships/slide" Target="slides/slide8.xml"/><Relationship Id="rId14" Type="http://purl.oclc.org/ooxml/officeDocument/relationships/slide" Target="slides/slide13.xml"/><Relationship Id="rId22" Type="http://purl.oclc.org/ooxml/officeDocument/relationships/slide" Target="slides/slide21.xml"/><Relationship Id="rId27" Type="http://purl.oclc.org/ooxml/officeDocument/relationships/font" Target="fonts/font1.fntdata"/><Relationship Id="rId30" Type="http://purl.oclc.org/ooxml/officeDocument/relationships/font" Target="fonts/font4.fntdata"/><Relationship Id="rId35" Type="http://purl.oclc.org/ooxml/officeDocument/relationships/font" Target="fonts/font9.fntdata"/><Relationship Id="rId43" Type="http://purl.oclc.org/ooxml/officeDocument/relationships/tableStyles" Target="tableStyles.xml"/></Relationships>
</file>

<file path=ppt/diagrams/colors1.xml><?xml version="1.0" encoding="utf-8"?>
<dgm:colorsDef xmlns:dgm="http://purl.oclc.org/ooxml/drawingml/diagram" xmlns:a="http://purl.oclc.org/ooxml/drawingml/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
      </a:schemeClr>
      <a:schemeClr val="accent3">
        <a:alpha val="50%"/>
      </a:schemeClr>
      <a:schemeClr val="accent4">
        <a:alpha val="50%"/>
      </a:schemeClr>
      <a:schemeClr val="accent5">
        <a:alpha val="50%"/>
      </a:schemeClr>
      <a:schemeClr val="accent6">
        <a:alpha val="5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
      </a:schemeClr>
      <a:schemeClr val="accent3">
        <a:tint val="50%"/>
      </a:schemeClr>
      <a:schemeClr val="accent4">
        <a:tint val="50%"/>
      </a:schemeClr>
      <a:schemeClr val="accent5">
        <a:tint val="50%"/>
      </a:schemeClr>
      <a:schemeClr val="accent6">
        <a:tint val="5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
      </a:schemeClr>
      <a:schemeClr val="accent2">
        <a:tint val="20%"/>
      </a:schemeClr>
    </dgm:fillClrLst>
    <dgm:linClrLst meth="repeat">
      <a:schemeClr val="lt1"/>
    </dgm:linClrLst>
    <dgm:effectClrLst/>
    <dgm:txLinClrLst/>
    <dgm:txFillClrLst meth="repeat">
      <a:schemeClr val="lt1"/>
    </dgm:txFillClrLst>
    <dgm:txEffectClrLst/>
  </dgm:styleLbl>
  <dgm:styleLbl name="bgImgPlace1">
    <dgm:fillClrLst>
      <a:schemeClr val="accent1">
        <a:tint val="50%"/>
      </a:schemeClr>
      <a:schemeClr val="accent2">
        <a:tint val="2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
        <a:alpha val="90%"/>
      </a:schemeClr>
      <a:schemeClr val="accent3">
        <a:tint val="40%"/>
        <a:alpha val="90%"/>
      </a:schemeClr>
      <a:schemeClr val="accent4">
        <a:tint val="40%"/>
        <a:alpha val="90%"/>
      </a:schemeClr>
      <a:schemeClr val="accent5">
        <a:tint val="40%"/>
        <a:alpha val="90%"/>
      </a:schemeClr>
      <a:schemeClr val="accent6">
        <a:tint val="40%"/>
        <a:alpha val="90%"/>
      </a:schemeClr>
    </dgm:fillClrLst>
    <dgm:linClrLst meth="repeat">
      <a:schemeClr val="accent2">
        <a:tint val="40%"/>
        <a:alpha val="90%"/>
      </a:schemeClr>
      <a:schemeClr val="accent3">
        <a:tint val="40%"/>
        <a:alpha val="90%"/>
      </a:schemeClr>
      <a:schemeClr val="accent4">
        <a:tint val="40%"/>
        <a:alpha val="90%"/>
      </a:schemeClr>
      <a:schemeClr val="accent5">
        <a:tint val="40%"/>
        <a:alpha val="90%"/>
      </a:schemeClr>
      <a:schemeClr val="accent6">
        <a:tint val="40%"/>
        <a:alpha val="90%"/>
      </a:schemeClr>
    </dgm:linClrLst>
    <dgm:effectClrLst/>
    <dgm:txLinClrLst/>
    <dgm:txFillClrLst meth="repeat">
      <a:schemeClr val="dk1"/>
    </dgm:txFillClrLst>
    <dgm:txEffectClrLst/>
  </dgm:styleLbl>
  <dgm:styleLbl name="alignAccFollowNode1">
    <dgm:fillClrLst meth="repeat">
      <a:schemeClr val="accent2">
        <a:tint val="40%"/>
        <a:alpha val="90%"/>
      </a:schemeClr>
      <a:schemeClr val="accent3">
        <a:tint val="40%"/>
        <a:alpha val="90%"/>
      </a:schemeClr>
      <a:schemeClr val="accent4">
        <a:tint val="40%"/>
        <a:alpha val="90%"/>
      </a:schemeClr>
      <a:schemeClr val="accent5">
        <a:tint val="40%"/>
        <a:alpha val="90%"/>
      </a:schemeClr>
      <a:schemeClr val="accent6">
        <a:tint val="40%"/>
        <a:alpha val="90%"/>
      </a:schemeClr>
    </dgm:fillClrLst>
    <dgm:linClrLst meth="repeat">
      <a:schemeClr val="accent2">
        <a:tint val="40%"/>
        <a:alpha val="90%"/>
      </a:schemeClr>
      <a:schemeClr val="accent3">
        <a:tint val="40%"/>
        <a:alpha val="90%"/>
      </a:schemeClr>
      <a:schemeClr val="accent4">
        <a:tint val="40%"/>
        <a:alpha val="90%"/>
      </a:schemeClr>
      <a:schemeClr val="accent5">
        <a:tint val="40%"/>
        <a:alpha val="90%"/>
      </a:schemeClr>
      <a:schemeClr val="accent6">
        <a:tint val="40%"/>
        <a:alpha val="90%"/>
      </a:schemeClr>
    </dgm:linClrLst>
    <dgm:effectClrLst/>
    <dgm:txLinClrLst/>
    <dgm:txFillClrLst meth="repeat">
      <a:schemeClr val="dk1"/>
    </dgm:txFillClrLst>
    <dgm:txEffectClrLst/>
  </dgm:styleLbl>
  <dgm:styleLbl name="bgAccFollowNode1">
    <dgm:fillClrLst meth="repeat">
      <a:schemeClr val="accent2">
        <a:tint val="40%"/>
        <a:alpha val="90%"/>
      </a:schemeClr>
      <a:schemeClr val="accent3">
        <a:tint val="40%"/>
        <a:alpha val="90%"/>
      </a:schemeClr>
      <a:schemeClr val="accent4">
        <a:tint val="40%"/>
        <a:alpha val="90%"/>
      </a:schemeClr>
      <a:schemeClr val="accent5">
        <a:tint val="40%"/>
        <a:alpha val="90%"/>
      </a:schemeClr>
      <a:schemeClr val="accent6">
        <a:tint val="40%"/>
        <a:alpha val="90%"/>
      </a:schemeClr>
    </dgm:fillClrLst>
    <dgm:linClrLst meth="repeat">
      <a:schemeClr val="accent2">
        <a:tint val="40%"/>
        <a:alpha val="90%"/>
      </a:schemeClr>
      <a:schemeClr val="accent3">
        <a:tint val="40%"/>
        <a:alpha val="90%"/>
      </a:schemeClr>
      <a:schemeClr val="accent4">
        <a:tint val="40%"/>
        <a:alpha val="90%"/>
      </a:schemeClr>
      <a:schemeClr val="accent5">
        <a:tint val="40%"/>
        <a:alpha val="90%"/>
      </a:schemeClr>
      <a:schemeClr val="accent6">
        <a:tint val="40%"/>
        <a:alpha val="90%"/>
      </a:schemeClr>
    </dgm:linClrLst>
    <dgm:effectClrLst/>
    <dgm:txLinClrLst/>
    <dgm:txFillClrLst meth="repeat">
      <a:schemeClr val="dk1"/>
    </dgm:txFillClrLst>
    <dgm:txEffectClrLst/>
  </dgm:styleLbl>
  <dgm:styleLbl name="fgAcc0">
    <dgm:fillClrLst meth="repeat">
      <a:schemeClr val="lt1">
        <a:alpha val="90%"/>
      </a:schemeClr>
    </dgm:fillClrLst>
    <dgm:linClrLst>
      <a:schemeClr val="accent1"/>
    </dgm:linClrLst>
    <dgm:effectClrLst/>
    <dgm:txLinClrLst/>
    <dgm:txFillClrLst meth="repeat">
      <a:schemeClr val="dk1"/>
    </dgm:txFillClrLst>
    <dgm:txEffectClrLst/>
  </dgm:styleLbl>
  <dgm:styleLbl name="fgAcc2">
    <dgm:fillClrLst meth="repeat">
      <a:schemeClr val="lt1">
        <a:alpha val="90%"/>
      </a:schemeClr>
    </dgm:fillClrLst>
    <dgm:linClrLst>
      <a:schemeClr val="accent2"/>
    </dgm:linClrLst>
    <dgm:effectClrLst/>
    <dgm:txLinClrLst/>
    <dgm:txFillClrLst meth="repeat">
      <a:schemeClr val="dk1"/>
    </dgm:txFillClrLst>
    <dgm:txEffectClrLst/>
  </dgm:styleLbl>
  <dgm:styleLbl name="fgAcc3">
    <dgm:fillClrLst meth="repeat">
      <a:schemeClr val="lt1">
        <a:alpha val="90%"/>
      </a:schemeClr>
    </dgm:fillClrLst>
    <dgm:linClrLst>
      <a:schemeClr val="accent3"/>
    </dgm:linClrLst>
    <dgm:effectClrLst/>
    <dgm:txLinClrLst/>
    <dgm:txFillClrLst meth="repeat">
      <a:schemeClr val="dk1"/>
    </dgm:txFillClrLst>
    <dgm:txEffectClrLst/>
  </dgm:styleLbl>
  <dgm:styleLbl name="fgAcc4">
    <dgm:fillClrLst meth="repeat">
      <a:schemeClr val="lt1">
        <a:alpha val="90%"/>
      </a:schemeClr>
    </dgm:fillClrLst>
    <dgm:linClrLst>
      <a:schemeClr val="accent4"/>
    </dgm:linClrLst>
    <dgm:effectClrLst/>
    <dgm:txLinClrLst/>
    <dgm:txFillClrLst meth="repeat">
      <a:schemeClr val="dk1"/>
    </dgm:txFillClrLst>
    <dgm:txEffectClrLst/>
  </dgm:styleLbl>
  <dgm:styleLbl name="bgShp">
    <dgm:fillClrLst meth="repeat">
      <a:schemeClr val="accent2">
        <a:tint val="4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
        <a:alpha val="4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purl.oclc.org/ooxml/drawingml/diagram" xmlns:a="http://purl.oclc.org/ooxml/drawingml/main">
  <dgm:ptLst>
    <dgm:pt modelId="{650F6E64-837B-40B6-A687-729ABCC8C4FD}"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866C79C5-867D-4BDF-9925-4B481D1DD100}">
      <dgm:prSet phldrT="[Text]"/>
      <dgm:spPr/>
      <dgm:t>
        <a:bodyPr/>
        <a:lstStyle/>
        <a:p>
          <a:r>
            <a:rPr lang="en-US" dirty="0"/>
            <a:t>INITIAL </a:t>
          </a:r>
          <a:r>
            <a:rPr lang="en-US" dirty="0">
              <a:latin typeface="Lato" panose="020F0502020204030203" pitchFamily="34" charset="0"/>
            </a:rPr>
            <a:t>CONSULTATION</a:t>
          </a:r>
        </a:p>
      </dgm:t>
    </dgm:pt>
    <dgm:pt modelId="{CC1A02B7-AE63-441E-8420-BAF9059CBB18}" type="parTrans" cxnId="{05F366EE-509D-4510-8483-593ABA885576}">
      <dgm:prSet/>
      <dgm:spPr/>
      <dgm:t>
        <a:bodyPr/>
        <a:lstStyle/>
        <a:p>
          <a:endParaRPr lang="en-US"/>
        </a:p>
      </dgm:t>
    </dgm:pt>
    <dgm:pt modelId="{EABEEBAA-8F8E-4711-83BE-126F1CB7E274}" type="sibTrans" cxnId="{05F366EE-509D-4510-8483-593ABA885576}">
      <dgm:prSet/>
      <dgm:spPr/>
      <dgm:t>
        <a:bodyPr/>
        <a:lstStyle/>
        <a:p>
          <a:endParaRPr lang="en-US"/>
        </a:p>
      </dgm:t>
    </dgm:pt>
    <dgm:pt modelId="{F4ADD83A-A8E1-4036-B754-06A7A18C7FB9}">
      <dgm:prSet phldrT="[Text]"/>
      <dgm:spPr/>
      <dgm:t>
        <a:bodyPr/>
        <a:lstStyle/>
        <a:p>
          <a:r>
            <a:rPr lang="en-US" dirty="0">
              <a:latin typeface="Lato" panose="020F0502020204030203" pitchFamily="34" charset="0"/>
            </a:rPr>
            <a:t>SEARCHING FOR A HOME</a:t>
          </a:r>
        </a:p>
      </dgm:t>
    </dgm:pt>
    <dgm:pt modelId="{4A2D754E-772E-412B-9F97-D3DA964B168A}" type="parTrans" cxnId="{416B267F-24AE-4C26-8256-6AD540379863}">
      <dgm:prSet/>
      <dgm:spPr/>
      <dgm:t>
        <a:bodyPr/>
        <a:lstStyle/>
        <a:p>
          <a:endParaRPr lang="en-US"/>
        </a:p>
      </dgm:t>
    </dgm:pt>
    <dgm:pt modelId="{D5A53A9A-EE2D-4F02-9F5B-D114391EAC78}" type="sibTrans" cxnId="{416B267F-24AE-4C26-8256-6AD540379863}">
      <dgm:prSet/>
      <dgm:spPr/>
      <dgm:t>
        <a:bodyPr/>
        <a:lstStyle/>
        <a:p>
          <a:endParaRPr lang="en-US"/>
        </a:p>
      </dgm:t>
    </dgm:pt>
    <dgm:pt modelId="{71CCA171-D316-41A8-AE26-DB7FA30C3E64}">
      <dgm:prSet phldrT="[Text]"/>
      <dgm:spPr/>
      <dgm:t>
        <a:bodyPr/>
        <a:lstStyle/>
        <a:p>
          <a:r>
            <a:rPr lang="en-US" dirty="0"/>
            <a:t>CONTRACT ACCEPTED </a:t>
          </a:r>
          <a:r>
            <a:rPr lang="en-US" dirty="0">
              <a:latin typeface="Lato" panose="020F0502020204030203" pitchFamily="34" charset="0"/>
            </a:rPr>
            <a:t>ESCROW</a:t>
          </a:r>
          <a:r>
            <a:rPr lang="en-US" dirty="0"/>
            <a:t> BEGINS</a:t>
          </a:r>
        </a:p>
      </dgm:t>
    </dgm:pt>
    <dgm:pt modelId="{8A542A00-A209-47A2-8E81-D1D88CB06936}" type="parTrans" cxnId="{EB59B438-DF43-45B4-9542-82B13DB19C31}">
      <dgm:prSet/>
      <dgm:spPr/>
      <dgm:t>
        <a:bodyPr/>
        <a:lstStyle/>
        <a:p>
          <a:endParaRPr lang="en-US"/>
        </a:p>
      </dgm:t>
    </dgm:pt>
    <dgm:pt modelId="{72377E2C-16D9-429F-A59C-6D63B684E16E}" type="sibTrans" cxnId="{EB59B438-DF43-45B4-9542-82B13DB19C31}">
      <dgm:prSet/>
      <dgm:spPr/>
      <dgm:t>
        <a:bodyPr/>
        <a:lstStyle/>
        <a:p>
          <a:endParaRPr lang="en-US"/>
        </a:p>
      </dgm:t>
    </dgm:pt>
    <dgm:pt modelId="{57CFB51A-B331-4CA9-92AC-8962D89D51FB}">
      <dgm:prSet phldrT="[Text]"/>
      <dgm:spPr/>
      <dgm:t>
        <a:bodyPr/>
        <a:lstStyle/>
        <a:p>
          <a:r>
            <a:rPr lang="en-US" b="0" i="0" dirty="0">
              <a:latin typeface="Lato" panose="020F0502020204030203" pitchFamily="34" charset="0"/>
            </a:rPr>
            <a:t>Inspection Period and Removal of Contingencies 17 Day Review</a:t>
          </a:r>
        </a:p>
      </dgm:t>
    </dgm:pt>
    <dgm:pt modelId="{8F42A180-85C5-4C3E-93DE-07A94D0A49F6}" type="parTrans" cxnId="{389AFEF3-93BA-42CD-BD5A-C4182222632F}">
      <dgm:prSet/>
      <dgm:spPr/>
      <dgm:t>
        <a:bodyPr/>
        <a:lstStyle/>
        <a:p>
          <a:endParaRPr lang="en-US"/>
        </a:p>
      </dgm:t>
    </dgm:pt>
    <dgm:pt modelId="{01BE3975-7AF9-4927-8D24-C89B87A8A0F7}" type="sibTrans" cxnId="{389AFEF3-93BA-42CD-BD5A-C4182222632F}">
      <dgm:prSet/>
      <dgm:spPr/>
      <dgm:t>
        <a:bodyPr/>
        <a:lstStyle/>
        <a:p>
          <a:endParaRPr lang="en-US"/>
        </a:p>
      </dgm:t>
    </dgm:pt>
    <dgm:pt modelId="{736EFD58-3FA5-4CA3-A61C-17447D2F06F1}">
      <dgm:prSet phldrT="[Text]"/>
      <dgm:spPr/>
      <dgm:t>
        <a:bodyPr/>
        <a:lstStyle/>
        <a:p>
          <a:r>
            <a:rPr lang="en-US" dirty="0">
              <a:latin typeface="Lato" panose="020F0502020204030203" pitchFamily="34" charset="0"/>
            </a:rPr>
            <a:t>CELEBRATION DAY</a:t>
          </a:r>
        </a:p>
      </dgm:t>
    </dgm:pt>
    <dgm:pt modelId="{950D1FD5-1D2E-4BF8-B9EC-8733E6056448}" type="parTrans" cxnId="{A72A34DC-E412-439B-B08E-C6A575253754}">
      <dgm:prSet/>
      <dgm:spPr/>
      <dgm:t>
        <a:bodyPr/>
        <a:lstStyle/>
        <a:p>
          <a:endParaRPr lang="en-US"/>
        </a:p>
      </dgm:t>
    </dgm:pt>
    <dgm:pt modelId="{F37DB1E4-CF15-4C45-AC37-519B6BE18D15}" type="sibTrans" cxnId="{A72A34DC-E412-439B-B08E-C6A575253754}">
      <dgm:prSet/>
      <dgm:spPr/>
      <dgm:t>
        <a:bodyPr/>
        <a:lstStyle/>
        <a:p>
          <a:endParaRPr lang="en-US"/>
        </a:p>
      </dgm:t>
    </dgm:pt>
    <dgm:pt modelId="{FC825925-2C8E-431C-B8C1-150B2FB66639}">
      <dgm:prSet phldrT="[Text]"/>
      <dgm:spPr/>
      <dgm:t>
        <a:bodyPr/>
        <a:lstStyle/>
        <a:p>
          <a:r>
            <a:rPr lang="en-US" dirty="0">
              <a:latin typeface="Lato" panose="020F0502020204030203" pitchFamily="34" charset="0"/>
            </a:rPr>
            <a:t>ANNUAL REVIEW</a:t>
          </a:r>
        </a:p>
      </dgm:t>
    </dgm:pt>
    <dgm:pt modelId="{EABC4E1E-4E46-42B9-A87E-B728864E62ED}" type="parTrans" cxnId="{1724BE04-91C9-4AD2-8BA4-B8151F336A46}">
      <dgm:prSet/>
      <dgm:spPr/>
      <dgm:t>
        <a:bodyPr/>
        <a:lstStyle/>
        <a:p>
          <a:endParaRPr lang="en-US"/>
        </a:p>
      </dgm:t>
    </dgm:pt>
    <dgm:pt modelId="{1B46F74F-F2FE-4535-B673-A3787B7621C5}" type="sibTrans" cxnId="{1724BE04-91C9-4AD2-8BA4-B8151F336A46}">
      <dgm:prSet/>
      <dgm:spPr/>
      <dgm:t>
        <a:bodyPr/>
        <a:lstStyle/>
        <a:p>
          <a:endParaRPr lang="en-US"/>
        </a:p>
      </dgm:t>
    </dgm:pt>
    <dgm:pt modelId="{78582D18-C283-4C4B-B4EF-A6B357410881}">
      <dgm:prSet/>
      <dgm:spPr/>
      <dgm:t>
        <a:bodyPr/>
        <a:lstStyle/>
        <a:p>
          <a:r>
            <a:rPr lang="en-US" dirty="0">
              <a:latin typeface="Lato" panose="020F0502020204030203" pitchFamily="34" charset="0"/>
            </a:rPr>
            <a:t>PREPARING TO MOVE	</a:t>
          </a:r>
        </a:p>
      </dgm:t>
    </dgm:pt>
    <dgm:pt modelId="{546F2673-AC66-46A6-9CB4-25471DB15B30}" type="parTrans" cxnId="{0E240DF2-A480-4E36-90AC-C80095DC381F}">
      <dgm:prSet/>
      <dgm:spPr/>
      <dgm:t>
        <a:bodyPr/>
        <a:lstStyle/>
        <a:p>
          <a:endParaRPr lang="en-US"/>
        </a:p>
      </dgm:t>
    </dgm:pt>
    <dgm:pt modelId="{EAF564E3-FAC9-4FFE-BEE6-675C9B03D0EF}" type="sibTrans" cxnId="{0E240DF2-A480-4E36-90AC-C80095DC381F}">
      <dgm:prSet/>
      <dgm:spPr/>
      <dgm:t>
        <a:bodyPr/>
        <a:lstStyle/>
        <a:p>
          <a:endParaRPr lang="en-US"/>
        </a:p>
      </dgm:t>
    </dgm:pt>
    <dgm:pt modelId="{276898C9-1033-4292-8BFD-5204C94630E2}" type="pres">
      <dgm:prSet presAssocID="{650F6E64-837B-40B6-A687-729ABCC8C4FD}" presName="Name0" presStyleCnt="0">
        <dgm:presLayoutVars>
          <dgm:chMax val="11"/>
          <dgm:chPref val="11"/>
          <dgm:dir/>
          <dgm:resizeHandles/>
        </dgm:presLayoutVars>
      </dgm:prSet>
      <dgm:spPr/>
    </dgm:pt>
    <dgm:pt modelId="{7FD90969-62BC-426C-9149-27CB4A3D14A4}" type="pres">
      <dgm:prSet presAssocID="{FC825925-2C8E-431C-B8C1-150B2FB66639}" presName="Accent7" presStyleCnt="0"/>
      <dgm:spPr/>
    </dgm:pt>
    <dgm:pt modelId="{97D1C33B-8A80-40EE-BC2D-A7406AED5AF1}" type="pres">
      <dgm:prSet presAssocID="{FC825925-2C8E-431C-B8C1-150B2FB66639}" presName="Accent" presStyleLbl="node1" presStyleIdx="0" presStyleCnt="7"/>
      <dgm:spPr/>
    </dgm:pt>
    <dgm:pt modelId="{538049AA-C334-4A19-B7A0-803C092036CD}" type="pres">
      <dgm:prSet presAssocID="{FC825925-2C8E-431C-B8C1-150B2FB66639}" presName="ParentBackground7" presStyleCnt="0"/>
      <dgm:spPr/>
    </dgm:pt>
    <dgm:pt modelId="{50F79561-4FCD-4564-9259-AF57ACDCDFE1}" type="pres">
      <dgm:prSet presAssocID="{FC825925-2C8E-431C-B8C1-150B2FB66639}" presName="ParentBackground" presStyleLbl="fgAcc1" presStyleIdx="0" presStyleCnt="7"/>
      <dgm:spPr/>
    </dgm:pt>
    <dgm:pt modelId="{281DAF61-8EDD-4C9D-9143-562C689EF2EB}" type="pres">
      <dgm:prSet presAssocID="{FC825925-2C8E-431C-B8C1-150B2FB66639}" presName="Parent7" presStyleLbl="revTx" presStyleIdx="0" presStyleCnt="0">
        <dgm:presLayoutVars>
          <dgm:chMax val="1"/>
          <dgm:chPref val="1"/>
          <dgm:bulletEnabled val="1"/>
        </dgm:presLayoutVars>
      </dgm:prSet>
      <dgm:spPr/>
    </dgm:pt>
    <dgm:pt modelId="{2412BD0C-74AF-4DB6-AEBA-4EB552614B41}" type="pres">
      <dgm:prSet presAssocID="{736EFD58-3FA5-4CA3-A61C-17447D2F06F1}" presName="Accent6" presStyleCnt="0"/>
      <dgm:spPr/>
    </dgm:pt>
    <dgm:pt modelId="{18FABB9A-94DB-43BE-A8D5-8374BE5DE923}" type="pres">
      <dgm:prSet presAssocID="{736EFD58-3FA5-4CA3-A61C-17447D2F06F1}" presName="Accent" presStyleLbl="node1" presStyleIdx="1" presStyleCnt="7"/>
      <dgm:spPr/>
    </dgm:pt>
    <dgm:pt modelId="{55591851-40EB-4C19-BE12-D5131E568C73}" type="pres">
      <dgm:prSet presAssocID="{736EFD58-3FA5-4CA3-A61C-17447D2F06F1}" presName="ParentBackground6" presStyleCnt="0"/>
      <dgm:spPr/>
    </dgm:pt>
    <dgm:pt modelId="{B7F4690E-B5D1-496D-A209-FFCA3C67D682}" type="pres">
      <dgm:prSet presAssocID="{736EFD58-3FA5-4CA3-A61C-17447D2F06F1}" presName="ParentBackground" presStyleLbl="fgAcc1" presStyleIdx="1" presStyleCnt="7"/>
      <dgm:spPr/>
    </dgm:pt>
    <dgm:pt modelId="{FC25CADB-F697-4A01-8470-328322AD9DFA}" type="pres">
      <dgm:prSet presAssocID="{736EFD58-3FA5-4CA3-A61C-17447D2F06F1}" presName="Parent6" presStyleLbl="revTx" presStyleIdx="0" presStyleCnt="0">
        <dgm:presLayoutVars>
          <dgm:chMax val="1"/>
          <dgm:chPref val="1"/>
          <dgm:bulletEnabled val="1"/>
        </dgm:presLayoutVars>
      </dgm:prSet>
      <dgm:spPr/>
    </dgm:pt>
    <dgm:pt modelId="{964D01B5-8B88-44E9-AE56-926BD8713112}" type="pres">
      <dgm:prSet presAssocID="{78582D18-C283-4C4B-B4EF-A6B357410881}" presName="Accent5" presStyleCnt="0"/>
      <dgm:spPr/>
    </dgm:pt>
    <dgm:pt modelId="{268807B9-8184-43F1-ACB4-B0249D18876D}" type="pres">
      <dgm:prSet presAssocID="{78582D18-C283-4C4B-B4EF-A6B357410881}" presName="Accent" presStyleLbl="node1" presStyleIdx="2" presStyleCnt="7"/>
      <dgm:spPr/>
    </dgm:pt>
    <dgm:pt modelId="{CE13501D-8AEA-4209-8AEC-410CA1E7930C}" type="pres">
      <dgm:prSet presAssocID="{78582D18-C283-4C4B-B4EF-A6B357410881}" presName="ParentBackground5" presStyleCnt="0"/>
      <dgm:spPr/>
    </dgm:pt>
    <dgm:pt modelId="{B5D653AC-DE52-4072-9C87-447A0A95796B}" type="pres">
      <dgm:prSet presAssocID="{78582D18-C283-4C4B-B4EF-A6B357410881}" presName="ParentBackground" presStyleLbl="fgAcc1" presStyleIdx="2" presStyleCnt="7"/>
      <dgm:spPr/>
    </dgm:pt>
    <dgm:pt modelId="{255B9139-0288-4B7C-86DF-37C6E510644E}" type="pres">
      <dgm:prSet presAssocID="{78582D18-C283-4C4B-B4EF-A6B357410881}" presName="Parent5" presStyleLbl="revTx" presStyleIdx="0" presStyleCnt="0">
        <dgm:presLayoutVars>
          <dgm:chMax val="1"/>
          <dgm:chPref val="1"/>
          <dgm:bulletEnabled val="1"/>
        </dgm:presLayoutVars>
      </dgm:prSet>
      <dgm:spPr/>
    </dgm:pt>
    <dgm:pt modelId="{BD6B90AC-8101-430D-8340-5D0DCE4DC494}" type="pres">
      <dgm:prSet presAssocID="{57CFB51A-B331-4CA9-92AC-8962D89D51FB}" presName="Accent4" presStyleCnt="0"/>
      <dgm:spPr/>
    </dgm:pt>
    <dgm:pt modelId="{5AD1CAE0-49D5-43B9-9630-10260DC098BC}" type="pres">
      <dgm:prSet presAssocID="{57CFB51A-B331-4CA9-92AC-8962D89D51FB}" presName="Accent" presStyleLbl="node1" presStyleIdx="3" presStyleCnt="7"/>
      <dgm:spPr/>
    </dgm:pt>
    <dgm:pt modelId="{AA51D67F-032D-4FBC-A747-E16C8CCB507E}" type="pres">
      <dgm:prSet presAssocID="{57CFB51A-B331-4CA9-92AC-8962D89D51FB}" presName="ParentBackground4" presStyleCnt="0"/>
      <dgm:spPr/>
    </dgm:pt>
    <dgm:pt modelId="{DB8504B2-CFC3-4F37-91C2-4BD639CD899A}" type="pres">
      <dgm:prSet presAssocID="{57CFB51A-B331-4CA9-92AC-8962D89D51FB}" presName="ParentBackground" presStyleLbl="fgAcc1" presStyleIdx="3" presStyleCnt="7"/>
      <dgm:spPr/>
    </dgm:pt>
    <dgm:pt modelId="{7A76623E-12BB-42CB-A960-7F5D3F9CC410}" type="pres">
      <dgm:prSet presAssocID="{57CFB51A-B331-4CA9-92AC-8962D89D51FB}" presName="Parent4" presStyleLbl="revTx" presStyleIdx="0" presStyleCnt="0">
        <dgm:presLayoutVars>
          <dgm:chMax val="1"/>
          <dgm:chPref val="1"/>
          <dgm:bulletEnabled val="1"/>
        </dgm:presLayoutVars>
      </dgm:prSet>
      <dgm:spPr/>
    </dgm:pt>
    <dgm:pt modelId="{1EE4B223-9FBA-41BA-BA3F-BCB8851731FF}" type="pres">
      <dgm:prSet presAssocID="{71CCA171-D316-41A8-AE26-DB7FA30C3E64}" presName="Accent3" presStyleCnt="0"/>
      <dgm:spPr/>
    </dgm:pt>
    <dgm:pt modelId="{72092A29-6271-448E-BDE6-37EC9988F402}" type="pres">
      <dgm:prSet presAssocID="{71CCA171-D316-41A8-AE26-DB7FA30C3E64}" presName="Accent" presStyleLbl="node1" presStyleIdx="4" presStyleCnt="7"/>
      <dgm:spPr/>
    </dgm:pt>
    <dgm:pt modelId="{BB463093-0905-4521-AC61-AD92E8A22851}" type="pres">
      <dgm:prSet presAssocID="{71CCA171-D316-41A8-AE26-DB7FA30C3E64}" presName="ParentBackground3" presStyleCnt="0"/>
      <dgm:spPr/>
    </dgm:pt>
    <dgm:pt modelId="{3A349C37-A8CB-47FB-AE1F-08B8089AC362}" type="pres">
      <dgm:prSet presAssocID="{71CCA171-D316-41A8-AE26-DB7FA30C3E64}" presName="ParentBackground" presStyleLbl="fgAcc1" presStyleIdx="4" presStyleCnt="7"/>
      <dgm:spPr/>
    </dgm:pt>
    <dgm:pt modelId="{B7CA6016-C427-4EC8-948B-FDCD24E63542}" type="pres">
      <dgm:prSet presAssocID="{71CCA171-D316-41A8-AE26-DB7FA30C3E64}" presName="Parent3" presStyleLbl="revTx" presStyleIdx="0" presStyleCnt="0">
        <dgm:presLayoutVars>
          <dgm:chMax val="1"/>
          <dgm:chPref val="1"/>
          <dgm:bulletEnabled val="1"/>
        </dgm:presLayoutVars>
      </dgm:prSet>
      <dgm:spPr/>
    </dgm:pt>
    <dgm:pt modelId="{7A8A10B8-8B2D-4943-8F6A-DA5265CD4131}" type="pres">
      <dgm:prSet presAssocID="{F4ADD83A-A8E1-4036-B754-06A7A18C7FB9}" presName="Accent2" presStyleCnt="0"/>
      <dgm:spPr/>
    </dgm:pt>
    <dgm:pt modelId="{CAEBE350-A897-4B2C-8052-C39930241A62}" type="pres">
      <dgm:prSet presAssocID="{F4ADD83A-A8E1-4036-B754-06A7A18C7FB9}" presName="Accent" presStyleLbl="node1" presStyleIdx="5" presStyleCnt="7"/>
      <dgm:spPr/>
    </dgm:pt>
    <dgm:pt modelId="{DAA23790-6956-4B68-838B-94E40687E872}" type="pres">
      <dgm:prSet presAssocID="{F4ADD83A-A8E1-4036-B754-06A7A18C7FB9}" presName="ParentBackground2" presStyleCnt="0"/>
      <dgm:spPr/>
    </dgm:pt>
    <dgm:pt modelId="{0E7F9C4E-7EDD-4B23-9E89-038783E30F88}" type="pres">
      <dgm:prSet presAssocID="{F4ADD83A-A8E1-4036-B754-06A7A18C7FB9}" presName="ParentBackground" presStyleLbl="fgAcc1" presStyleIdx="5" presStyleCnt="7"/>
      <dgm:spPr/>
    </dgm:pt>
    <dgm:pt modelId="{B769113B-2721-47E0-B8AA-6A985D456C29}" type="pres">
      <dgm:prSet presAssocID="{F4ADD83A-A8E1-4036-B754-06A7A18C7FB9}" presName="Parent2" presStyleLbl="revTx" presStyleIdx="0" presStyleCnt="0">
        <dgm:presLayoutVars>
          <dgm:chMax val="1"/>
          <dgm:chPref val="1"/>
          <dgm:bulletEnabled val="1"/>
        </dgm:presLayoutVars>
      </dgm:prSet>
      <dgm:spPr/>
    </dgm:pt>
    <dgm:pt modelId="{77C7BE05-2631-427E-AE97-98439C53ECF8}" type="pres">
      <dgm:prSet presAssocID="{866C79C5-867D-4BDF-9925-4B481D1DD100}" presName="Accent1" presStyleCnt="0"/>
      <dgm:spPr/>
    </dgm:pt>
    <dgm:pt modelId="{17AEDF20-258E-4954-AD6E-3894C1F2D629}" type="pres">
      <dgm:prSet presAssocID="{866C79C5-867D-4BDF-9925-4B481D1DD100}" presName="Accent" presStyleLbl="node1" presStyleIdx="6" presStyleCnt="7"/>
      <dgm:spPr/>
    </dgm:pt>
    <dgm:pt modelId="{B0DA6B67-BEDF-442A-B2A1-DDB32EF89B58}" type="pres">
      <dgm:prSet presAssocID="{866C79C5-867D-4BDF-9925-4B481D1DD100}" presName="ParentBackground1" presStyleCnt="0"/>
      <dgm:spPr/>
    </dgm:pt>
    <dgm:pt modelId="{BED40ADB-057B-4FD5-AD69-1E80F15F1825}" type="pres">
      <dgm:prSet presAssocID="{866C79C5-867D-4BDF-9925-4B481D1DD100}" presName="ParentBackground" presStyleLbl="fgAcc1" presStyleIdx="6" presStyleCnt="7"/>
      <dgm:spPr/>
    </dgm:pt>
    <dgm:pt modelId="{99F2B2B6-DD2C-4779-89C1-C29FC24D52C7}" type="pres">
      <dgm:prSet presAssocID="{866C79C5-867D-4BDF-9925-4B481D1DD100}" presName="Parent1" presStyleLbl="revTx" presStyleIdx="0" presStyleCnt="0">
        <dgm:presLayoutVars>
          <dgm:chMax val="1"/>
          <dgm:chPref val="1"/>
          <dgm:bulletEnabled val="1"/>
        </dgm:presLayoutVars>
      </dgm:prSet>
      <dgm:spPr/>
    </dgm:pt>
  </dgm:ptLst>
  <dgm:cxnLst>
    <dgm:cxn modelId="{7E622C4B-D3CA-4B7D-80FA-0614EF4E10D6}" type="presOf" srcId="{78582D18-C283-4C4B-B4EF-A6B357410881}" destId="{255B9139-0288-4B7C-86DF-37C6E510644E}" srcOrd="1" destOrd="0" presId="urn:microsoft.com/office/officeart/2011/layout/CircleProcess"/>
    <dgm:cxn modelId="{5C413706-D304-41F6-BE65-24400D0406F9}" type="presOf" srcId="{F4ADD83A-A8E1-4036-B754-06A7A18C7FB9}" destId="{B769113B-2721-47E0-B8AA-6A985D456C29}" srcOrd="1" destOrd="0" presId="urn:microsoft.com/office/officeart/2011/layout/CircleProcess"/>
    <dgm:cxn modelId="{EB59B438-DF43-45B4-9542-82B13DB19C31}" srcId="{650F6E64-837B-40B6-A687-729ABCC8C4FD}" destId="{71CCA171-D316-41A8-AE26-DB7FA30C3E64}" srcOrd="2" destOrd="0" parTransId="{8A542A00-A209-47A2-8E81-D1D88CB06936}" sibTransId="{72377E2C-16D9-429F-A59C-6D63B684E16E}"/>
    <dgm:cxn modelId="{05F366EE-509D-4510-8483-593ABA885576}" srcId="{650F6E64-837B-40B6-A687-729ABCC8C4FD}" destId="{866C79C5-867D-4BDF-9925-4B481D1DD100}" srcOrd="0" destOrd="0" parTransId="{CC1A02B7-AE63-441E-8420-BAF9059CBB18}" sibTransId="{EABEEBAA-8F8E-4711-83BE-126F1CB7E274}"/>
    <dgm:cxn modelId="{416B267F-24AE-4C26-8256-6AD540379863}" srcId="{650F6E64-837B-40B6-A687-729ABCC8C4FD}" destId="{F4ADD83A-A8E1-4036-B754-06A7A18C7FB9}" srcOrd="1" destOrd="0" parTransId="{4A2D754E-772E-412B-9F97-D3DA964B168A}" sibTransId="{D5A53A9A-EE2D-4F02-9F5B-D114391EAC78}"/>
    <dgm:cxn modelId="{1724BE04-91C9-4AD2-8BA4-B8151F336A46}" srcId="{650F6E64-837B-40B6-A687-729ABCC8C4FD}" destId="{FC825925-2C8E-431C-B8C1-150B2FB66639}" srcOrd="6" destOrd="0" parTransId="{EABC4E1E-4E46-42B9-A87E-B728864E62ED}" sibTransId="{1B46F74F-F2FE-4535-B673-A3787B7621C5}"/>
    <dgm:cxn modelId="{0E240DF2-A480-4E36-90AC-C80095DC381F}" srcId="{650F6E64-837B-40B6-A687-729ABCC8C4FD}" destId="{78582D18-C283-4C4B-B4EF-A6B357410881}" srcOrd="4" destOrd="0" parTransId="{546F2673-AC66-46A6-9CB4-25471DB15B30}" sibTransId="{EAF564E3-FAC9-4FFE-BEE6-675C9B03D0EF}"/>
    <dgm:cxn modelId="{2BC48C33-FB91-4287-AC52-9ED363755B07}" type="presOf" srcId="{650F6E64-837B-40B6-A687-729ABCC8C4FD}" destId="{276898C9-1033-4292-8BFD-5204C94630E2}" srcOrd="0" destOrd="0" presId="urn:microsoft.com/office/officeart/2011/layout/CircleProcess"/>
    <dgm:cxn modelId="{5FCED6C4-E1F0-4C35-8D11-CDE568CA6F9B}" type="presOf" srcId="{78582D18-C283-4C4B-B4EF-A6B357410881}" destId="{B5D653AC-DE52-4072-9C87-447A0A95796B}" srcOrd="0" destOrd="0" presId="urn:microsoft.com/office/officeart/2011/layout/CircleProcess"/>
    <dgm:cxn modelId="{A4D59DC3-00CB-4842-9CB2-20C58D8E31A0}" type="presOf" srcId="{57CFB51A-B331-4CA9-92AC-8962D89D51FB}" destId="{DB8504B2-CFC3-4F37-91C2-4BD639CD899A}" srcOrd="0" destOrd="0" presId="urn:microsoft.com/office/officeart/2011/layout/CircleProcess"/>
    <dgm:cxn modelId="{DA646A87-919F-438B-954E-5CDE1D06A658}" type="presOf" srcId="{57CFB51A-B331-4CA9-92AC-8962D89D51FB}" destId="{7A76623E-12BB-42CB-A960-7F5D3F9CC410}" srcOrd="1" destOrd="0" presId="urn:microsoft.com/office/officeart/2011/layout/CircleProcess"/>
    <dgm:cxn modelId="{DE68DFA1-A8E7-46CF-9420-E8C81C06EA4F}" type="presOf" srcId="{F4ADD83A-A8E1-4036-B754-06A7A18C7FB9}" destId="{0E7F9C4E-7EDD-4B23-9E89-038783E30F88}" srcOrd="0" destOrd="0" presId="urn:microsoft.com/office/officeart/2011/layout/CircleProcess"/>
    <dgm:cxn modelId="{A72A34DC-E412-439B-B08E-C6A575253754}" srcId="{650F6E64-837B-40B6-A687-729ABCC8C4FD}" destId="{736EFD58-3FA5-4CA3-A61C-17447D2F06F1}" srcOrd="5" destOrd="0" parTransId="{950D1FD5-1D2E-4BF8-B9EC-8733E6056448}" sibTransId="{F37DB1E4-CF15-4C45-AC37-519B6BE18D15}"/>
    <dgm:cxn modelId="{B978A970-5A72-481C-B7C7-295E89627E6A}" type="presOf" srcId="{736EFD58-3FA5-4CA3-A61C-17447D2F06F1}" destId="{B7F4690E-B5D1-496D-A209-FFCA3C67D682}" srcOrd="0" destOrd="0" presId="urn:microsoft.com/office/officeart/2011/layout/CircleProcess"/>
    <dgm:cxn modelId="{02479800-DBD6-46B5-A18B-D9B91C7BFF53}" type="presOf" srcId="{FC825925-2C8E-431C-B8C1-150B2FB66639}" destId="{281DAF61-8EDD-4C9D-9143-562C689EF2EB}" srcOrd="1" destOrd="0" presId="urn:microsoft.com/office/officeart/2011/layout/CircleProcess"/>
    <dgm:cxn modelId="{2048C2DA-F158-4706-8A76-775B25AD6AAC}" type="presOf" srcId="{736EFD58-3FA5-4CA3-A61C-17447D2F06F1}" destId="{FC25CADB-F697-4A01-8470-328322AD9DFA}" srcOrd="1" destOrd="0" presId="urn:microsoft.com/office/officeart/2011/layout/CircleProcess"/>
    <dgm:cxn modelId="{946D7B19-BB4B-4CC1-A28F-A79B718F8295}" type="presOf" srcId="{71CCA171-D316-41A8-AE26-DB7FA30C3E64}" destId="{3A349C37-A8CB-47FB-AE1F-08B8089AC362}" srcOrd="0" destOrd="0" presId="urn:microsoft.com/office/officeart/2011/layout/CircleProcess"/>
    <dgm:cxn modelId="{AFCD9BDE-FB28-4B23-8641-30374E07B169}" type="presOf" srcId="{FC825925-2C8E-431C-B8C1-150B2FB66639}" destId="{50F79561-4FCD-4564-9259-AF57ACDCDFE1}" srcOrd="0" destOrd="0" presId="urn:microsoft.com/office/officeart/2011/layout/CircleProcess"/>
    <dgm:cxn modelId="{1AB1DA16-B575-440C-86D0-47D62A8662F7}" type="presOf" srcId="{866C79C5-867D-4BDF-9925-4B481D1DD100}" destId="{99F2B2B6-DD2C-4779-89C1-C29FC24D52C7}" srcOrd="1" destOrd="0" presId="urn:microsoft.com/office/officeart/2011/layout/CircleProcess"/>
    <dgm:cxn modelId="{E6FFAE30-314E-49BA-B203-EF5C882C8749}" type="presOf" srcId="{866C79C5-867D-4BDF-9925-4B481D1DD100}" destId="{BED40ADB-057B-4FD5-AD69-1E80F15F1825}" srcOrd="0" destOrd="0" presId="urn:microsoft.com/office/officeart/2011/layout/CircleProcess"/>
    <dgm:cxn modelId="{389AFEF3-93BA-42CD-BD5A-C4182222632F}" srcId="{650F6E64-837B-40B6-A687-729ABCC8C4FD}" destId="{57CFB51A-B331-4CA9-92AC-8962D89D51FB}" srcOrd="3" destOrd="0" parTransId="{8F42A180-85C5-4C3E-93DE-07A94D0A49F6}" sibTransId="{01BE3975-7AF9-4927-8D24-C89B87A8A0F7}"/>
    <dgm:cxn modelId="{2396DD2E-39E6-46DD-B880-5152E055711A}" type="presOf" srcId="{71CCA171-D316-41A8-AE26-DB7FA30C3E64}" destId="{B7CA6016-C427-4EC8-948B-FDCD24E63542}" srcOrd="1" destOrd="0" presId="urn:microsoft.com/office/officeart/2011/layout/CircleProcess"/>
    <dgm:cxn modelId="{B8C9B60E-969F-4F9B-9FD4-EEE26871DEC9}" type="presParOf" srcId="{276898C9-1033-4292-8BFD-5204C94630E2}" destId="{7FD90969-62BC-426C-9149-27CB4A3D14A4}" srcOrd="0" destOrd="0" presId="urn:microsoft.com/office/officeart/2011/layout/CircleProcess"/>
    <dgm:cxn modelId="{F7E2BFA5-34DB-415F-8074-62A576D6FFDF}" type="presParOf" srcId="{7FD90969-62BC-426C-9149-27CB4A3D14A4}" destId="{97D1C33B-8A80-40EE-BC2D-A7406AED5AF1}" srcOrd="0" destOrd="0" presId="urn:microsoft.com/office/officeart/2011/layout/CircleProcess"/>
    <dgm:cxn modelId="{12CDFDEA-39C3-49C6-AD3A-3138C940785F}" type="presParOf" srcId="{276898C9-1033-4292-8BFD-5204C94630E2}" destId="{538049AA-C334-4A19-B7A0-803C092036CD}" srcOrd="1" destOrd="0" presId="urn:microsoft.com/office/officeart/2011/layout/CircleProcess"/>
    <dgm:cxn modelId="{B421199E-9A15-42C6-872F-7475E95AA6E4}" type="presParOf" srcId="{538049AA-C334-4A19-B7A0-803C092036CD}" destId="{50F79561-4FCD-4564-9259-AF57ACDCDFE1}" srcOrd="0" destOrd="0" presId="urn:microsoft.com/office/officeart/2011/layout/CircleProcess"/>
    <dgm:cxn modelId="{39CE8F73-0315-4B25-B6AA-D21E16AD9E5E}" type="presParOf" srcId="{276898C9-1033-4292-8BFD-5204C94630E2}" destId="{281DAF61-8EDD-4C9D-9143-562C689EF2EB}" srcOrd="2" destOrd="0" presId="urn:microsoft.com/office/officeart/2011/layout/CircleProcess"/>
    <dgm:cxn modelId="{FC710824-EA8A-47E5-8F09-F9BA11FF61FF}" type="presParOf" srcId="{276898C9-1033-4292-8BFD-5204C94630E2}" destId="{2412BD0C-74AF-4DB6-AEBA-4EB552614B41}" srcOrd="3" destOrd="0" presId="urn:microsoft.com/office/officeart/2011/layout/CircleProcess"/>
    <dgm:cxn modelId="{248409AF-5DB1-427D-BDD6-FC3E2A5F9E57}" type="presParOf" srcId="{2412BD0C-74AF-4DB6-AEBA-4EB552614B41}" destId="{18FABB9A-94DB-43BE-A8D5-8374BE5DE923}" srcOrd="0" destOrd="0" presId="urn:microsoft.com/office/officeart/2011/layout/CircleProcess"/>
    <dgm:cxn modelId="{52C2035F-6201-4DE0-A24D-4ABA7A9D5342}" type="presParOf" srcId="{276898C9-1033-4292-8BFD-5204C94630E2}" destId="{55591851-40EB-4C19-BE12-D5131E568C73}" srcOrd="4" destOrd="0" presId="urn:microsoft.com/office/officeart/2011/layout/CircleProcess"/>
    <dgm:cxn modelId="{70B73B55-7DBB-45ED-832E-D3D728EB0AA3}" type="presParOf" srcId="{55591851-40EB-4C19-BE12-D5131E568C73}" destId="{B7F4690E-B5D1-496D-A209-FFCA3C67D682}" srcOrd="0" destOrd="0" presId="urn:microsoft.com/office/officeart/2011/layout/CircleProcess"/>
    <dgm:cxn modelId="{6C515BE6-C29D-4B7C-9A52-6A73ADDD591F}" type="presParOf" srcId="{276898C9-1033-4292-8BFD-5204C94630E2}" destId="{FC25CADB-F697-4A01-8470-328322AD9DFA}" srcOrd="5" destOrd="0" presId="urn:microsoft.com/office/officeart/2011/layout/CircleProcess"/>
    <dgm:cxn modelId="{13E3980E-1263-4AA8-9398-BD0E0860487B}" type="presParOf" srcId="{276898C9-1033-4292-8BFD-5204C94630E2}" destId="{964D01B5-8B88-44E9-AE56-926BD8713112}" srcOrd="6" destOrd="0" presId="urn:microsoft.com/office/officeart/2011/layout/CircleProcess"/>
    <dgm:cxn modelId="{EDAA47BC-DB37-4577-9179-75638893E264}" type="presParOf" srcId="{964D01B5-8B88-44E9-AE56-926BD8713112}" destId="{268807B9-8184-43F1-ACB4-B0249D18876D}" srcOrd="0" destOrd="0" presId="urn:microsoft.com/office/officeart/2011/layout/CircleProcess"/>
    <dgm:cxn modelId="{DF0E4DF7-A837-4A84-B600-AB5550D867A3}" type="presParOf" srcId="{276898C9-1033-4292-8BFD-5204C94630E2}" destId="{CE13501D-8AEA-4209-8AEC-410CA1E7930C}" srcOrd="7" destOrd="0" presId="urn:microsoft.com/office/officeart/2011/layout/CircleProcess"/>
    <dgm:cxn modelId="{3587B428-1C6F-44B2-95F4-15AEC581F02C}" type="presParOf" srcId="{CE13501D-8AEA-4209-8AEC-410CA1E7930C}" destId="{B5D653AC-DE52-4072-9C87-447A0A95796B}" srcOrd="0" destOrd="0" presId="urn:microsoft.com/office/officeart/2011/layout/CircleProcess"/>
    <dgm:cxn modelId="{E9244608-1226-4736-8F02-4A647BB7F343}" type="presParOf" srcId="{276898C9-1033-4292-8BFD-5204C94630E2}" destId="{255B9139-0288-4B7C-86DF-37C6E510644E}" srcOrd="8" destOrd="0" presId="urn:microsoft.com/office/officeart/2011/layout/CircleProcess"/>
    <dgm:cxn modelId="{0C982D24-2BE3-4C35-BCE1-46A00ED93490}" type="presParOf" srcId="{276898C9-1033-4292-8BFD-5204C94630E2}" destId="{BD6B90AC-8101-430D-8340-5D0DCE4DC494}" srcOrd="9" destOrd="0" presId="urn:microsoft.com/office/officeart/2011/layout/CircleProcess"/>
    <dgm:cxn modelId="{47173FFA-A450-4E84-8AC0-7CAE605EF1C4}" type="presParOf" srcId="{BD6B90AC-8101-430D-8340-5D0DCE4DC494}" destId="{5AD1CAE0-49D5-43B9-9630-10260DC098BC}" srcOrd="0" destOrd="0" presId="urn:microsoft.com/office/officeart/2011/layout/CircleProcess"/>
    <dgm:cxn modelId="{20F48CE8-8082-4609-9081-3B58ED560338}" type="presParOf" srcId="{276898C9-1033-4292-8BFD-5204C94630E2}" destId="{AA51D67F-032D-4FBC-A747-E16C8CCB507E}" srcOrd="10" destOrd="0" presId="urn:microsoft.com/office/officeart/2011/layout/CircleProcess"/>
    <dgm:cxn modelId="{217B8619-82E5-45EF-835D-68D06A253B7B}" type="presParOf" srcId="{AA51D67F-032D-4FBC-A747-E16C8CCB507E}" destId="{DB8504B2-CFC3-4F37-91C2-4BD639CD899A}" srcOrd="0" destOrd="0" presId="urn:microsoft.com/office/officeart/2011/layout/CircleProcess"/>
    <dgm:cxn modelId="{171A3A67-16B4-471D-908B-084F84D6636B}" type="presParOf" srcId="{276898C9-1033-4292-8BFD-5204C94630E2}" destId="{7A76623E-12BB-42CB-A960-7F5D3F9CC410}" srcOrd="11" destOrd="0" presId="urn:microsoft.com/office/officeart/2011/layout/CircleProcess"/>
    <dgm:cxn modelId="{28FF5ADB-2FB0-4777-B404-FA808EDA50DC}" type="presParOf" srcId="{276898C9-1033-4292-8BFD-5204C94630E2}" destId="{1EE4B223-9FBA-41BA-BA3F-BCB8851731FF}" srcOrd="12" destOrd="0" presId="urn:microsoft.com/office/officeart/2011/layout/CircleProcess"/>
    <dgm:cxn modelId="{FE104324-827D-4B02-920B-D34B6E321C92}" type="presParOf" srcId="{1EE4B223-9FBA-41BA-BA3F-BCB8851731FF}" destId="{72092A29-6271-448E-BDE6-37EC9988F402}" srcOrd="0" destOrd="0" presId="urn:microsoft.com/office/officeart/2011/layout/CircleProcess"/>
    <dgm:cxn modelId="{A722095A-7842-424D-A018-9AF5F065540C}" type="presParOf" srcId="{276898C9-1033-4292-8BFD-5204C94630E2}" destId="{BB463093-0905-4521-AC61-AD92E8A22851}" srcOrd="13" destOrd="0" presId="urn:microsoft.com/office/officeart/2011/layout/CircleProcess"/>
    <dgm:cxn modelId="{16A2E498-C07E-477C-AD69-429C1A7188E5}" type="presParOf" srcId="{BB463093-0905-4521-AC61-AD92E8A22851}" destId="{3A349C37-A8CB-47FB-AE1F-08B8089AC362}" srcOrd="0" destOrd="0" presId="urn:microsoft.com/office/officeart/2011/layout/CircleProcess"/>
    <dgm:cxn modelId="{B1C94772-C930-4AEC-81FF-C56E67CEB752}" type="presParOf" srcId="{276898C9-1033-4292-8BFD-5204C94630E2}" destId="{B7CA6016-C427-4EC8-948B-FDCD24E63542}" srcOrd="14" destOrd="0" presId="urn:microsoft.com/office/officeart/2011/layout/CircleProcess"/>
    <dgm:cxn modelId="{1388E3C8-67EB-4547-B9E0-16093AADC8AB}" type="presParOf" srcId="{276898C9-1033-4292-8BFD-5204C94630E2}" destId="{7A8A10B8-8B2D-4943-8F6A-DA5265CD4131}" srcOrd="15" destOrd="0" presId="urn:microsoft.com/office/officeart/2011/layout/CircleProcess"/>
    <dgm:cxn modelId="{B582460F-8688-4ECE-B740-EDEAFE985F60}" type="presParOf" srcId="{7A8A10B8-8B2D-4943-8F6A-DA5265CD4131}" destId="{CAEBE350-A897-4B2C-8052-C39930241A62}" srcOrd="0" destOrd="0" presId="urn:microsoft.com/office/officeart/2011/layout/CircleProcess"/>
    <dgm:cxn modelId="{E7A98CE8-359D-4742-B078-59515685CE6D}" type="presParOf" srcId="{276898C9-1033-4292-8BFD-5204C94630E2}" destId="{DAA23790-6956-4B68-838B-94E40687E872}" srcOrd="16" destOrd="0" presId="urn:microsoft.com/office/officeart/2011/layout/CircleProcess"/>
    <dgm:cxn modelId="{A4E05BD8-9EBE-46FF-9D71-816A5D3A835A}" type="presParOf" srcId="{DAA23790-6956-4B68-838B-94E40687E872}" destId="{0E7F9C4E-7EDD-4B23-9E89-038783E30F88}" srcOrd="0" destOrd="0" presId="urn:microsoft.com/office/officeart/2011/layout/CircleProcess"/>
    <dgm:cxn modelId="{C763995C-9A65-439C-80CA-4302D7A8285A}" type="presParOf" srcId="{276898C9-1033-4292-8BFD-5204C94630E2}" destId="{B769113B-2721-47E0-B8AA-6A985D456C29}" srcOrd="17" destOrd="0" presId="urn:microsoft.com/office/officeart/2011/layout/CircleProcess"/>
    <dgm:cxn modelId="{4E0CDF2C-76B8-4F4A-A6F4-B82A7904F6FA}" type="presParOf" srcId="{276898C9-1033-4292-8BFD-5204C94630E2}" destId="{77C7BE05-2631-427E-AE97-98439C53ECF8}" srcOrd="18" destOrd="0" presId="urn:microsoft.com/office/officeart/2011/layout/CircleProcess"/>
    <dgm:cxn modelId="{55E978C2-5673-4D2D-B895-09115450517C}" type="presParOf" srcId="{77C7BE05-2631-427E-AE97-98439C53ECF8}" destId="{17AEDF20-258E-4954-AD6E-3894C1F2D629}" srcOrd="0" destOrd="0" presId="urn:microsoft.com/office/officeart/2011/layout/CircleProcess"/>
    <dgm:cxn modelId="{745E4B8A-414E-4AC2-8047-6900C255691E}" type="presParOf" srcId="{276898C9-1033-4292-8BFD-5204C94630E2}" destId="{B0DA6B67-BEDF-442A-B2A1-DDB32EF89B58}" srcOrd="19" destOrd="0" presId="urn:microsoft.com/office/officeart/2011/layout/CircleProcess"/>
    <dgm:cxn modelId="{0886E738-4458-4549-9CA4-CC6B32531786}" type="presParOf" srcId="{B0DA6B67-BEDF-442A-B2A1-DDB32EF89B58}" destId="{BED40ADB-057B-4FD5-AD69-1E80F15F1825}" srcOrd="0" destOrd="0" presId="urn:microsoft.com/office/officeart/2011/layout/CircleProcess"/>
    <dgm:cxn modelId="{8C709279-02F8-4768-94DD-C1A26DF6DB5C}" type="presParOf" srcId="{276898C9-1033-4292-8BFD-5204C94630E2}" destId="{99F2B2B6-DD2C-4779-89C1-C29FC24D52C7}" srcOrd="20"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purl.oclc.org/ooxml/drawingml/diagram" xmlns:dsp="http://schemas.microsoft.com/office/drawing/2008/diagram" xmlns:a="http://purl.oclc.org/ooxml/drawingml/main">
  <dsp:spTree>
    <dsp:nvGrpSpPr>
      <dsp:cNvPr id="0" name=""/>
      <dsp:cNvGrpSpPr/>
    </dsp:nvGrpSpPr>
    <dsp:grpSpPr/>
    <dsp:sp modelId="{97D1C33B-8A80-40EE-BC2D-A7406AED5AF1}">
      <dsp:nvSpPr>
        <dsp:cNvPr id="0" name=""/>
        <dsp:cNvSpPr/>
      </dsp:nvSpPr>
      <dsp:spPr>
        <a:xfrm>
          <a:off x="10590604" y="2396315"/>
          <a:ext cx="1636777" cy="163627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
        </a:ln>
        <a:effectLst/>
      </dsp:spPr>
      <dsp:style>
        <a:lnRef idx="2">
          <a:scrgbClr r="0%" g="0%" b="0%"/>
        </a:lnRef>
        <a:fillRef idx="1">
          <a:scrgbClr r="0%" g="0%" b="0%"/>
        </a:fillRef>
        <a:effectRef idx="0">
          <a:scrgbClr r="0%" g="0%" b="0%"/>
        </a:effectRef>
        <a:fontRef idx="minor">
          <a:schemeClr val="lt1"/>
        </a:fontRef>
      </dsp:style>
    </dsp:sp>
    <dsp:sp modelId="{50F79561-4FCD-4564-9259-AF57ACDCDFE1}">
      <dsp:nvSpPr>
        <dsp:cNvPr id="0" name=""/>
        <dsp:cNvSpPr/>
      </dsp:nvSpPr>
      <dsp:spPr>
        <a:xfrm>
          <a:off x="10646211" y="2450867"/>
          <a:ext cx="1526772" cy="1527171"/>
        </a:xfrm>
        <a:prstGeom prst="ellipse">
          <a:avLst/>
        </a:prstGeom>
        <a:solidFill>
          <a:schemeClr val="lt1">
            <a:alpha val="90%"/>
            <a:hueOff val="0"/>
            <a:satOff val="0%"/>
            <a:lumOff val="0%"/>
            <a:alphaOff val="0%"/>
          </a:schemeClr>
        </a:solidFill>
        <a:ln w="12700" cap="flat" cmpd="sng" algn="ctr">
          <a:solidFill>
            <a:schemeClr val="accent2">
              <a:hueOff val="0"/>
              <a:satOff val="0%"/>
              <a:lumOff val="0%"/>
              <a:alphaOff val="0%"/>
            </a:schemeClr>
          </a:solidFill>
          <a:prstDash val="solid"/>
          <a:miter lim="8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
            </a:lnSpc>
            <a:spcBef>
              <a:spcPct val="0%"/>
            </a:spcBef>
            <a:spcAft>
              <a:spcPct val="35%"/>
            </a:spcAft>
            <a:buNone/>
          </a:pPr>
          <a:r>
            <a:rPr lang="en-US" sz="1000" kern="1200" dirty="0">
              <a:latin typeface="Lato" panose="020F0502020204030203" pitchFamily="34" charset="0"/>
            </a:rPr>
            <a:t>ANNUAL REVIEW</a:t>
          </a:r>
        </a:p>
      </dsp:txBody>
      <dsp:txXfrm>
        <a:off x="10863803" y="2669075"/>
        <a:ext cx="1090379" cy="1090754"/>
      </dsp:txXfrm>
    </dsp:sp>
    <dsp:sp modelId="{18FABB9A-94DB-43BE-A8D5-8374BE5DE923}">
      <dsp:nvSpPr>
        <dsp:cNvPr id="0" name=""/>
        <dsp:cNvSpPr/>
      </dsp:nvSpPr>
      <dsp:spPr>
        <a:xfrm rot="2700000">
          <a:off x="8900244" y="2396131"/>
          <a:ext cx="1636356" cy="1636356"/>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
        </a:ln>
        <a:effectLst/>
      </dsp:spPr>
      <dsp:style>
        <a:lnRef idx="2">
          <a:scrgbClr r="0%" g="0%" b="0%"/>
        </a:lnRef>
        <a:fillRef idx="1">
          <a:scrgbClr r="0%" g="0%" b="0%"/>
        </a:fillRef>
        <a:effectRef idx="0">
          <a:scrgbClr r="0%" g="0%" b="0%"/>
        </a:effectRef>
        <a:fontRef idx="minor">
          <a:schemeClr val="lt1"/>
        </a:fontRef>
      </dsp:style>
    </dsp:sp>
    <dsp:sp modelId="{B7F4690E-B5D1-496D-A209-FFCA3C67D682}">
      <dsp:nvSpPr>
        <dsp:cNvPr id="0" name=""/>
        <dsp:cNvSpPr/>
      </dsp:nvSpPr>
      <dsp:spPr>
        <a:xfrm>
          <a:off x="8955036" y="2450867"/>
          <a:ext cx="1526772" cy="1527171"/>
        </a:xfrm>
        <a:prstGeom prst="ellipse">
          <a:avLst/>
        </a:prstGeom>
        <a:solidFill>
          <a:schemeClr val="lt1">
            <a:alpha val="90%"/>
            <a:hueOff val="0"/>
            <a:satOff val="0%"/>
            <a:lumOff val="0%"/>
            <a:alphaOff val="0%"/>
          </a:schemeClr>
        </a:solidFill>
        <a:ln w="12700" cap="flat" cmpd="sng" algn="ctr">
          <a:solidFill>
            <a:schemeClr val="accent3">
              <a:hueOff val="0"/>
              <a:satOff val="0%"/>
              <a:lumOff val="0%"/>
              <a:alphaOff val="0%"/>
            </a:schemeClr>
          </a:solidFill>
          <a:prstDash val="solid"/>
          <a:miter lim="8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
            </a:lnSpc>
            <a:spcBef>
              <a:spcPct val="0%"/>
            </a:spcBef>
            <a:spcAft>
              <a:spcPct val="35%"/>
            </a:spcAft>
            <a:buNone/>
          </a:pPr>
          <a:r>
            <a:rPr lang="en-US" sz="1000" kern="1200" dirty="0">
              <a:latin typeface="Lato" panose="020F0502020204030203" pitchFamily="34" charset="0"/>
            </a:rPr>
            <a:t>CELEBRATION DAY</a:t>
          </a:r>
        </a:p>
      </dsp:txBody>
      <dsp:txXfrm>
        <a:off x="9172628" y="2669075"/>
        <a:ext cx="1090379" cy="1090754"/>
      </dsp:txXfrm>
    </dsp:sp>
    <dsp:sp modelId="{268807B9-8184-43F1-ACB4-B0249D18876D}">
      <dsp:nvSpPr>
        <dsp:cNvPr id="0" name=""/>
        <dsp:cNvSpPr/>
      </dsp:nvSpPr>
      <dsp:spPr>
        <a:xfrm rot="2700000">
          <a:off x="7210277" y="2396131"/>
          <a:ext cx="1636356" cy="1636356"/>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
        </a:ln>
        <a:effectLst/>
      </dsp:spPr>
      <dsp:style>
        <a:lnRef idx="2">
          <a:scrgbClr r="0%" g="0%" b="0%"/>
        </a:lnRef>
        <a:fillRef idx="1">
          <a:scrgbClr r="0%" g="0%" b="0%"/>
        </a:fillRef>
        <a:effectRef idx="0">
          <a:scrgbClr r="0%" g="0%" b="0%"/>
        </a:effectRef>
        <a:fontRef idx="minor">
          <a:schemeClr val="lt1"/>
        </a:fontRef>
      </dsp:style>
    </dsp:sp>
    <dsp:sp modelId="{B5D653AC-DE52-4072-9C87-447A0A95796B}">
      <dsp:nvSpPr>
        <dsp:cNvPr id="0" name=""/>
        <dsp:cNvSpPr/>
      </dsp:nvSpPr>
      <dsp:spPr>
        <a:xfrm>
          <a:off x="7263860" y="2450867"/>
          <a:ext cx="1526772" cy="1527171"/>
        </a:xfrm>
        <a:prstGeom prst="ellipse">
          <a:avLst/>
        </a:prstGeom>
        <a:solidFill>
          <a:schemeClr val="lt1">
            <a:alpha val="90%"/>
            <a:hueOff val="0"/>
            <a:satOff val="0%"/>
            <a:lumOff val="0%"/>
            <a:alphaOff val="0%"/>
          </a:schemeClr>
        </a:solidFill>
        <a:ln w="12700" cap="flat" cmpd="sng" algn="ctr">
          <a:solidFill>
            <a:schemeClr val="accent4">
              <a:hueOff val="0"/>
              <a:satOff val="0%"/>
              <a:lumOff val="0%"/>
              <a:alphaOff val="0%"/>
            </a:schemeClr>
          </a:solidFill>
          <a:prstDash val="solid"/>
          <a:miter lim="8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
            </a:lnSpc>
            <a:spcBef>
              <a:spcPct val="0%"/>
            </a:spcBef>
            <a:spcAft>
              <a:spcPct val="35%"/>
            </a:spcAft>
            <a:buNone/>
          </a:pPr>
          <a:r>
            <a:rPr lang="en-US" sz="1000" kern="1200" dirty="0">
              <a:latin typeface="Lato" panose="020F0502020204030203" pitchFamily="34" charset="0"/>
            </a:rPr>
            <a:t>PREPARING TO MOVE	</a:t>
          </a:r>
        </a:p>
      </dsp:txBody>
      <dsp:txXfrm>
        <a:off x="7482661" y="2669075"/>
        <a:ext cx="1090379" cy="1090754"/>
      </dsp:txXfrm>
    </dsp:sp>
    <dsp:sp modelId="{5AD1CAE0-49D5-43B9-9630-10260DC098BC}">
      <dsp:nvSpPr>
        <dsp:cNvPr id="0" name=""/>
        <dsp:cNvSpPr/>
      </dsp:nvSpPr>
      <dsp:spPr>
        <a:xfrm rot="2700000">
          <a:off x="5519102" y="2396131"/>
          <a:ext cx="1636356" cy="1636356"/>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
        </a:ln>
        <a:effectLst/>
      </dsp:spPr>
      <dsp:style>
        <a:lnRef idx="2">
          <a:scrgbClr r="0%" g="0%" b="0%"/>
        </a:lnRef>
        <a:fillRef idx="1">
          <a:scrgbClr r="0%" g="0%" b="0%"/>
        </a:fillRef>
        <a:effectRef idx="0">
          <a:scrgbClr r="0%" g="0%" b="0%"/>
        </a:effectRef>
        <a:fontRef idx="minor">
          <a:schemeClr val="lt1"/>
        </a:fontRef>
      </dsp:style>
    </dsp:sp>
    <dsp:sp modelId="{DB8504B2-CFC3-4F37-91C2-4BD639CD899A}">
      <dsp:nvSpPr>
        <dsp:cNvPr id="0" name=""/>
        <dsp:cNvSpPr/>
      </dsp:nvSpPr>
      <dsp:spPr>
        <a:xfrm>
          <a:off x="5573894" y="2450867"/>
          <a:ext cx="1526772" cy="1527171"/>
        </a:xfrm>
        <a:prstGeom prst="ellipse">
          <a:avLst/>
        </a:prstGeom>
        <a:solidFill>
          <a:schemeClr val="lt1">
            <a:alpha val="90%"/>
            <a:hueOff val="0"/>
            <a:satOff val="0%"/>
            <a:lumOff val="0%"/>
            <a:alphaOff val="0%"/>
          </a:schemeClr>
        </a:solidFill>
        <a:ln w="12700" cap="flat" cmpd="sng" algn="ctr">
          <a:solidFill>
            <a:schemeClr val="accent5">
              <a:hueOff val="0"/>
              <a:satOff val="0%"/>
              <a:lumOff val="0%"/>
              <a:alphaOff val="0%"/>
            </a:schemeClr>
          </a:solidFill>
          <a:prstDash val="solid"/>
          <a:miter lim="8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
            </a:lnSpc>
            <a:spcBef>
              <a:spcPct val="0%"/>
            </a:spcBef>
            <a:spcAft>
              <a:spcPct val="35%"/>
            </a:spcAft>
            <a:buNone/>
          </a:pPr>
          <a:r>
            <a:rPr lang="en-US" sz="1000" b="0" i="0" kern="1200" dirty="0">
              <a:latin typeface="Lato" panose="020F0502020204030203" pitchFamily="34" charset="0"/>
            </a:rPr>
            <a:t>Inspection Period and Removal of Contingencies 17 Day Review</a:t>
          </a:r>
        </a:p>
      </dsp:txBody>
      <dsp:txXfrm>
        <a:off x="5791486" y="2669075"/>
        <a:ext cx="1090379" cy="1090754"/>
      </dsp:txXfrm>
    </dsp:sp>
    <dsp:sp modelId="{72092A29-6271-448E-BDE6-37EC9988F402}">
      <dsp:nvSpPr>
        <dsp:cNvPr id="0" name=""/>
        <dsp:cNvSpPr/>
      </dsp:nvSpPr>
      <dsp:spPr>
        <a:xfrm rot="2700000">
          <a:off x="3827926" y="2396131"/>
          <a:ext cx="1636356" cy="1636356"/>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
        </a:ln>
        <a:effectLst/>
      </dsp:spPr>
      <dsp:style>
        <a:lnRef idx="2">
          <a:scrgbClr r="0%" g="0%" b="0%"/>
        </a:lnRef>
        <a:fillRef idx="1">
          <a:scrgbClr r="0%" g="0%" b="0%"/>
        </a:fillRef>
        <a:effectRef idx="0">
          <a:scrgbClr r="0%" g="0%" b="0%"/>
        </a:effectRef>
        <a:fontRef idx="minor">
          <a:schemeClr val="lt1"/>
        </a:fontRef>
      </dsp:style>
    </dsp:sp>
    <dsp:sp modelId="{3A349C37-A8CB-47FB-AE1F-08B8089AC362}">
      <dsp:nvSpPr>
        <dsp:cNvPr id="0" name=""/>
        <dsp:cNvSpPr/>
      </dsp:nvSpPr>
      <dsp:spPr>
        <a:xfrm>
          <a:off x="3882718" y="2450867"/>
          <a:ext cx="1526772" cy="1527171"/>
        </a:xfrm>
        <a:prstGeom prst="ellipse">
          <a:avLst/>
        </a:prstGeom>
        <a:solidFill>
          <a:schemeClr val="lt1">
            <a:alpha val="90%"/>
            <a:hueOff val="0"/>
            <a:satOff val="0%"/>
            <a:lumOff val="0%"/>
            <a:alphaOff val="0%"/>
          </a:schemeClr>
        </a:solidFill>
        <a:ln w="12700" cap="flat" cmpd="sng" algn="ctr">
          <a:solidFill>
            <a:schemeClr val="accent6">
              <a:hueOff val="0"/>
              <a:satOff val="0%"/>
              <a:lumOff val="0%"/>
              <a:alphaOff val="0%"/>
            </a:schemeClr>
          </a:solidFill>
          <a:prstDash val="solid"/>
          <a:miter lim="8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
            </a:lnSpc>
            <a:spcBef>
              <a:spcPct val="0%"/>
            </a:spcBef>
            <a:spcAft>
              <a:spcPct val="35%"/>
            </a:spcAft>
            <a:buNone/>
          </a:pPr>
          <a:r>
            <a:rPr lang="en-US" sz="1000" kern="1200" dirty="0"/>
            <a:t>CONTRACT ACCEPTED </a:t>
          </a:r>
          <a:r>
            <a:rPr lang="en-US" sz="1000" kern="1200" dirty="0">
              <a:latin typeface="Lato" panose="020F0502020204030203" pitchFamily="34" charset="0"/>
            </a:rPr>
            <a:t>ESCROW</a:t>
          </a:r>
          <a:r>
            <a:rPr lang="en-US" sz="1000" kern="1200" dirty="0"/>
            <a:t> BEGINS</a:t>
          </a:r>
        </a:p>
      </dsp:txBody>
      <dsp:txXfrm>
        <a:off x="4100310" y="2669075"/>
        <a:ext cx="1090379" cy="1090754"/>
      </dsp:txXfrm>
    </dsp:sp>
    <dsp:sp modelId="{CAEBE350-A897-4B2C-8052-C39930241A62}">
      <dsp:nvSpPr>
        <dsp:cNvPr id="0" name=""/>
        <dsp:cNvSpPr/>
      </dsp:nvSpPr>
      <dsp:spPr>
        <a:xfrm rot="2700000">
          <a:off x="2137959" y="2396131"/>
          <a:ext cx="1636356" cy="1636356"/>
        </a:xfrm>
        <a:prstGeom prst="teardrop">
          <a:avLst>
            <a:gd name="adj" fmla="val 1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
        </a:ln>
        <a:effectLst/>
      </dsp:spPr>
      <dsp:style>
        <a:lnRef idx="2">
          <a:scrgbClr r="0%" g="0%" b="0%"/>
        </a:lnRef>
        <a:fillRef idx="1">
          <a:scrgbClr r="0%" g="0%" b="0%"/>
        </a:fillRef>
        <a:effectRef idx="0">
          <a:scrgbClr r="0%" g="0%" b="0%"/>
        </a:effectRef>
        <a:fontRef idx="minor">
          <a:schemeClr val="lt1"/>
        </a:fontRef>
      </dsp:style>
    </dsp:sp>
    <dsp:sp modelId="{0E7F9C4E-7EDD-4B23-9E89-038783E30F88}">
      <dsp:nvSpPr>
        <dsp:cNvPr id="0" name=""/>
        <dsp:cNvSpPr/>
      </dsp:nvSpPr>
      <dsp:spPr>
        <a:xfrm>
          <a:off x="2191543" y="2450867"/>
          <a:ext cx="1526772" cy="1527171"/>
        </a:xfrm>
        <a:prstGeom prst="ellipse">
          <a:avLst/>
        </a:prstGeom>
        <a:solidFill>
          <a:schemeClr val="lt1">
            <a:alpha val="90%"/>
            <a:hueOff val="0"/>
            <a:satOff val="0%"/>
            <a:lumOff val="0%"/>
            <a:alphaOff val="0%"/>
          </a:schemeClr>
        </a:solidFill>
        <a:ln w="12700" cap="flat" cmpd="sng" algn="ctr">
          <a:solidFill>
            <a:schemeClr val="accent2">
              <a:hueOff val="0"/>
              <a:satOff val="0%"/>
              <a:lumOff val="0%"/>
              <a:alphaOff val="0%"/>
            </a:schemeClr>
          </a:solidFill>
          <a:prstDash val="solid"/>
          <a:miter lim="8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
            </a:lnSpc>
            <a:spcBef>
              <a:spcPct val="0%"/>
            </a:spcBef>
            <a:spcAft>
              <a:spcPct val="35%"/>
            </a:spcAft>
            <a:buNone/>
          </a:pPr>
          <a:r>
            <a:rPr lang="en-US" sz="1000" kern="1200" dirty="0">
              <a:latin typeface="Lato" panose="020F0502020204030203" pitchFamily="34" charset="0"/>
            </a:rPr>
            <a:t>SEARCHING FOR A HOME</a:t>
          </a:r>
        </a:p>
      </dsp:txBody>
      <dsp:txXfrm>
        <a:off x="2410344" y="2669075"/>
        <a:ext cx="1090379" cy="1090754"/>
      </dsp:txXfrm>
    </dsp:sp>
    <dsp:sp modelId="{17AEDF20-258E-4954-AD6E-3894C1F2D629}">
      <dsp:nvSpPr>
        <dsp:cNvPr id="0" name=""/>
        <dsp:cNvSpPr/>
      </dsp:nvSpPr>
      <dsp:spPr>
        <a:xfrm rot="2700000">
          <a:off x="446784" y="2396131"/>
          <a:ext cx="1636356" cy="1636356"/>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
        </a:ln>
        <a:effectLst/>
      </dsp:spPr>
      <dsp:style>
        <a:lnRef idx="2">
          <a:scrgbClr r="0%" g="0%" b="0%"/>
        </a:lnRef>
        <a:fillRef idx="1">
          <a:scrgbClr r="0%" g="0%" b="0%"/>
        </a:fillRef>
        <a:effectRef idx="0">
          <a:scrgbClr r="0%" g="0%" b="0%"/>
        </a:effectRef>
        <a:fontRef idx="minor">
          <a:schemeClr val="lt1"/>
        </a:fontRef>
      </dsp:style>
    </dsp:sp>
    <dsp:sp modelId="{BED40ADB-057B-4FD5-AD69-1E80F15F1825}">
      <dsp:nvSpPr>
        <dsp:cNvPr id="0" name=""/>
        <dsp:cNvSpPr/>
      </dsp:nvSpPr>
      <dsp:spPr>
        <a:xfrm>
          <a:off x="501576" y="2450867"/>
          <a:ext cx="1526772" cy="1527171"/>
        </a:xfrm>
        <a:prstGeom prst="ellipse">
          <a:avLst/>
        </a:prstGeom>
        <a:solidFill>
          <a:schemeClr val="lt1">
            <a:alpha val="90%"/>
            <a:hueOff val="0"/>
            <a:satOff val="0%"/>
            <a:lumOff val="0%"/>
            <a:alphaOff val="0%"/>
          </a:schemeClr>
        </a:solidFill>
        <a:ln w="12700" cap="flat" cmpd="sng" algn="ctr">
          <a:solidFill>
            <a:schemeClr val="accent3">
              <a:hueOff val="0"/>
              <a:satOff val="0%"/>
              <a:lumOff val="0%"/>
              <a:alphaOff val="0%"/>
            </a:schemeClr>
          </a:solidFill>
          <a:prstDash val="solid"/>
          <a:miter lim="8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
            </a:lnSpc>
            <a:spcBef>
              <a:spcPct val="0%"/>
            </a:spcBef>
            <a:spcAft>
              <a:spcPct val="35%"/>
            </a:spcAft>
            <a:buNone/>
          </a:pPr>
          <a:r>
            <a:rPr lang="en-US" sz="1000" kern="1200" dirty="0"/>
            <a:t>INITIAL </a:t>
          </a:r>
          <a:r>
            <a:rPr lang="en-US" sz="1000" kern="1200" dirty="0">
              <a:latin typeface="Lato" panose="020F0502020204030203" pitchFamily="34" charset="0"/>
            </a:rPr>
            <a:t>CONSULTATION</a:t>
          </a:r>
        </a:p>
      </dsp:txBody>
      <dsp:txXfrm>
        <a:off x="719168" y="2669075"/>
        <a:ext cx="1090379" cy="1090754"/>
      </dsp:txXfrm>
    </dsp:sp>
  </dsp:spTree>
</dsp:drawing>
</file>

<file path=ppt/diagrams/layout1.xml><?xml version="1.0" encoding="utf-8"?>
<dgm:layoutDef xmlns:dgm="http://purl.oclc.org/ooxml/drawingml/diagram" xmlns:a="http://purl.oclc.org/ooxml/drawingml/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purl.oclc.org/ooxml/officeDocument/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purl.oclc.org/ooxml/officeDocument/relationships" type="ellipse" r:blip="">
                <dgm:adjLst/>
              </dgm:shape>
            </dgm:if>
            <dgm:else name="Name30">
              <dgm:choose name="Name31">
                <dgm:if name="Name32" axis="precedSib" ptType="node" func="cnt" op="equ" val="10">
                  <dgm:shape xmlns:r="http://purl.oclc.org/ooxml/officeDocument/relationships" type="ellipse" r:blip="">
                    <dgm:adjLst/>
                  </dgm:shape>
                </dgm:if>
                <dgm:else name="Name33">
                  <dgm:choose name="Name34">
                    <dgm:if name="Name35" func="var" arg="dir" op="equ" val="norm">
                      <dgm:shape xmlns:r="http://purl.oclc.org/ooxml/officeDocument/relationships" rot="45" type="teardrop" r:blip="">
                        <dgm:adjLst>
                          <dgm:adj idx="1" val="1"/>
                        </dgm:adjLst>
                      </dgm:shape>
                    </dgm:if>
                    <dgm:else name="Name36">
                      <dgm:shape xmlns:r="http://purl.oclc.org/ooxml/officeDocument/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purl.oclc.org/ooxml/officeDocument/relationships" type="ellipse" r:blip="">
            <dgm:adjLst/>
          </dgm:shape>
          <dgm:presOf axis="self" ptType="node"/>
        </dgm:layoutNode>
      </dgm:forEach>
    </dgm:forEach>
    <dgm:forEach name="Name37" axis="ch" ptType="node" st="11" cnt="1">
      <dgm:layoutNode name="Accent11">
        <dgm:alg type="sp"/>
        <dgm:shape xmlns:r="http://purl.oclc.org/ooxml/officeDocument/relationships" r:blip="">
          <dgm:adjLst/>
        </dgm:shape>
        <dgm:presOf/>
        <dgm:constrLst/>
        <dgm:forEach name="Name38" ref="accentRepeat"/>
      </dgm:layoutNode>
      <dgm:layoutNode name="ParentBackground11">
        <dgm:alg type="sp"/>
        <dgm:shape xmlns:r="http://purl.oclc.org/ooxml/officeDocument/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purl.oclc.org/ooxml/officeDocument/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purl.oclc.org/ooxml/officeDocument/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purl.oclc.org/ooxml/officeDocument/relationships" r:blip="">
          <dgm:adjLst/>
        </dgm:shape>
        <dgm:presOf/>
        <dgm:constrLst/>
        <dgm:forEach name="Name44" ref="accentRepeat"/>
      </dgm:layoutNode>
      <dgm:layoutNode name="ParentBackground10">
        <dgm:alg type="sp"/>
        <dgm:shape xmlns:r="http://purl.oclc.org/ooxml/officeDocument/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purl.oclc.org/ooxml/officeDocument/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purl.oclc.org/ooxml/officeDocument/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purl.oclc.org/ooxml/officeDocument/relationships" r:blip="">
          <dgm:adjLst/>
        </dgm:shape>
        <dgm:presOf/>
        <dgm:constrLst/>
        <dgm:forEach name="Name50" ref="accentRepeat"/>
      </dgm:layoutNode>
      <dgm:layoutNode name="ParentBackground9">
        <dgm:alg type="sp"/>
        <dgm:shape xmlns:r="http://purl.oclc.org/ooxml/officeDocument/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purl.oclc.org/ooxml/officeDocument/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purl.oclc.org/ooxml/officeDocument/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purl.oclc.org/ooxml/officeDocument/relationships" r:blip="">
          <dgm:adjLst/>
        </dgm:shape>
        <dgm:presOf/>
        <dgm:constrLst/>
        <dgm:forEach name="Name56" ref="accentRepeat"/>
      </dgm:layoutNode>
      <dgm:layoutNode name="ParentBackground8">
        <dgm:alg type="sp"/>
        <dgm:shape xmlns:r="http://purl.oclc.org/ooxml/officeDocument/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purl.oclc.org/ooxml/officeDocument/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purl.oclc.org/ooxml/officeDocument/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purl.oclc.org/ooxml/officeDocument/relationships" r:blip="">
          <dgm:adjLst/>
        </dgm:shape>
        <dgm:presOf/>
        <dgm:constrLst/>
        <dgm:forEach name="Name62" ref="accentRepeat"/>
      </dgm:layoutNode>
      <dgm:layoutNode name="ParentBackground7">
        <dgm:alg type="sp"/>
        <dgm:shape xmlns:r="http://purl.oclc.org/ooxml/officeDocument/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purl.oclc.org/ooxml/officeDocument/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purl.oclc.org/ooxml/officeDocument/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purl.oclc.org/ooxml/officeDocument/relationships" r:blip="">
          <dgm:adjLst/>
        </dgm:shape>
        <dgm:presOf/>
        <dgm:constrLst/>
        <dgm:forEach name="Name68" ref="accentRepeat"/>
      </dgm:layoutNode>
      <dgm:layoutNode name="ParentBackground6">
        <dgm:alg type="sp"/>
        <dgm:shape xmlns:r="http://purl.oclc.org/ooxml/officeDocument/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purl.oclc.org/ooxml/officeDocument/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purl.oclc.org/ooxml/officeDocument/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purl.oclc.org/ooxml/officeDocument/relationships" r:blip="">
          <dgm:adjLst/>
        </dgm:shape>
        <dgm:presOf/>
        <dgm:constrLst/>
        <dgm:forEach name="Name74" ref="accentRepeat"/>
      </dgm:layoutNode>
      <dgm:layoutNode name="ParentBackground5">
        <dgm:alg type="sp"/>
        <dgm:shape xmlns:r="http://purl.oclc.org/ooxml/officeDocument/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purl.oclc.org/ooxml/officeDocument/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purl.oclc.org/ooxml/officeDocument/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purl.oclc.org/ooxml/officeDocument/relationships" r:blip="">
          <dgm:adjLst/>
        </dgm:shape>
        <dgm:presOf/>
        <dgm:constrLst/>
        <dgm:forEach name="Name80" ref="accentRepeat"/>
      </dgm:layoutNode>
      <dgm:layoutNode name="ParentBackground4">
        <dgm:alg type="sp"/>
        <dgm:shape xmlns:r="http://purl.oclc.org/ooxml/officeDocument/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purl.oclc.org/ooxml/officeDocument/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purl.oclc.org/ooxml/officeDocument/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purl.oclc.org/ooxml/officeDocument/relationships" r:blip="">
          <dgm:adjLst/>
        </dgm:shape>
        <dgm:presOf/>
        <dgm:constrLst/>
        <dgm:forEach name="Name86" ref="accentRepeat"/>
      </dgm:layoutNode>
      <dgm:layoutNode name="ParentBackground3">
        <dgm:alg type="sp"/>
        <dgm:shape xmlns:r="http://purl.oclc.org/ooxml/officeDocument/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purl.oclc.org/ooxml/officeDocument/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purl.oclc.org/ooxml/officeDocument/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purl.oclc.org/ooxml/officeDocument/relationships" r:blip="">
          <dgm:adjLst/>
        </dgm:shape>
        <dgm:presOf/>
        <dgm:constrLst/>
        <dgm:forEach name="Name92" ref="accentRepeat"/>
      </dgm:layoutNode>
      <dgm:layoutNode name="ParentBackground2" styleLbl="fgAcc1">
        <dgm:alg type="sp"/>
        <dgm:shape xmlns:r="http://purl.oclc.org/ooxml/officeDocument/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purl.oclc.org/ooxml/officeDocument/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purl.oclc.org/ooxml/officeDocument/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purl.oclc.org/ooxml/officeDocument/relationships" r:blip="">
          <dgm:adjLst/>
        </dgm:shape>
        <dgm:presOf/>
        <dgm:constrLst/>
        <dgm:forEach name="Name98" ref="accentRepeat"/>
      </dgm:layoutNode>
      <dgm:layoutNode name="ParentBackground1">
        <dgm:alg type="sp"/>
        <dgm:shape xmlns:r="http://purl.oclc.org/ooxml/officeDocument/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purl.oclc.org/ooxml/officeDocument/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purl.oclc.org/ooxml/officeDocument/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purl.oclc.org/ooxml/drawingml/diagram" xmlns:a="http://purl.oclc.org/ooxml/drawingml/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purl.oclc.org/ooxml/officeDocument/relationships/theme" Target="../theme/theme2.xml"/></Relationships>
</file>

<file path=ppt/notesMasters/notesMaster1.xml><?xml version="1.0" encoding="utf-8"?>
<p:notesMaster xmlns:a="http://purl.oclc.org/ooxml/drawingml/main" xmlns:r="http://purl.oclc.org/ooxml/officeDocument/relationships" xmlns:p="http://purl.oclc.org/ooxml/presentationml/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B7DCD6-9D14-469B-AC99-4C4860C4C19B}" type="datetimeFigureOut">
              <a:rPr lang="en-US" smtClean="0"/>
              <a:t>2/14/2017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BE3B5A-DE50-4E73-83D4-E953E3BF4759}" type="slidenum">
              <a:rPr lang="en-US" smtClean="0"/>
              <a:t>‹#›</a:t>
            </a:fld>
            <a:endParaRPr lang="en-US"/>
          </a:p>
        </p:txBody>
      </p:sp>
    </p:spTree>
    <p:extLst>
      <p:ext uri="{BB962C8B-B14F-4D97-AF65-F5344CB8AC3E}">
        <p14:creationId xmlns:p14="http://schemas.microsoft.com/office/powerpoint/2010/main" val="492376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purl.oclc.org/ooxml/officeDocument/relationships/slide" Target="../slides/slide1.xml"/><Relationship Id="rId1" Type="http://purl.oclc.org/ooxml/officeDocument/relationships/notesMaster" Target="../notesMasters/notesMaster1.xml"/></Relationships>
</file>

<file path=ppt/notesSlides/_rels/notesSlide10.xml.rels><?xml version="1.0" encoding="UTF-8" standalone="yes"?>
<Relationships xmlns="http://schemas.openxmlformats.org/package/2006/relationships"><Relationship Id="rId2" Type="http://purl.oclc.org/ooxml/officeDocument/relationships/slide" Target="../slides/slide11.xml"/><Relationship Id="rId1" Type="http://purl.oclc.org/ooxml/officeDocument/relationships/notesMaster" Target="../notesMasters/notesMaster1.xml"/></Relationships>
</file>

<file path=ppt/notesSlides/_rels/notesSlide11.xml.rels><?xml version="1.0" encoding="UTF-8" standalone="yes"?>
<Relationships xmlns="http://schemas.openxmlformats.org/package/2006/relationships"><Relationship Id="rId2" Type="http://purl.oclc.org/ooxml/officeDocument/relationships/slide" Target="../slides/slide12.xml"/><Relationship Id="rId1" Type="http://purl.oclc.org/ooxml/officeDocument/relationships/notesMaster" Target="../notesMasters/notesMaster1.xml"/></Relationships>
</file>

<file path=ppt/notesSlides/_rels/notesSlide12.xml.rels><?xml version="1.0" encoding="UTF-8" standalone="yes"?>
<Relationships xmlns="http://schemas.openxmlformats.org/package/2006/relationships"><Relationship Id="rId2" Type="http://purl.oclc.org/ooxml/officeDocument/relationships/slide" Target="../slides/slide13.xml"/><Relationship Id="rId1" Type="http://purl.oclc.org/ooxml/officeDocument/relationships/notesMaster" Target="../notesMasters/notesMaster1.xml"/></Relationships>
</file>

<file path=ppt/notesSlides/_rels/notesSlide13.xml.rels><?xml version="1.0" encoding="UTF-8" standalone="yes"?>
<Relationships xmlns="http://schemas.openxmlformats.org/package/2006/relationships"><Relationship Id="rId2" Type="http://purl.oclc.org/ooxml/officeDocument/relationships/slide" Target="../slides/slide15.xml"/><Relationship Id="rId1" Type="http://purl.oclc.org/ooxml/officeDocument/relationships/notesMaster" Target="../notesMasters/notesMaster1.xml"/></Relationships>
</file>

<file path=ppt/notesSlides/_rels/notesSlide14.xml.rels><?xml version="1.0" encoding="UTF-8" standalone="yes"?>
<Relationships xmlns="http://schemas.openxmlformats.org/package/2006/relationships"><Relationship Id="rId2" Type="http://purl.oclc.org/ooxml/officeDocument/relationships/slide" Target="../slides/slide16.xml"/><Relationship Id="rId1" Type="http://purl.oclc.org/ooxml/officeDocument/relationships/notesMaster" Target="../notesMasters/notesMaster1.xml"/></Relationships>
</file>

<file path=ppt/notesSlides/_rels/notesSlide15.xml.rels><?xml version="1.0" encoding="UTF-8" standalone="yes"?>
<Relationships xmlns="http://schemas.openxmlformats.org/package/2006/relationships"><Relationship Id="rId2" Type="http://purl.oclc.org/ooxml/officeDocument/relationships/slide" Target="../slides/slide17.xml"/><Relationship Id="rId1" Type="http://purl.oclc.org/ooxml/officeDocument/relationships/notesMaster" Target="../notesMasters/notesMaster1.xml"/></Relationships>
</file>

<file path=ppt/notesSlides/_rels/notesSlide16.xml.rels><?xml version="1.0" encoding="UTF-8" standalone="yes"?>
<Relationships xmlns="http://schemas.openxmlformats.org/package/2006/relationships"><Relationship Id="rId2" Type="http://purl.oclc.org/ooxml/officeDocument/relationships/slide" Target="../slides/slide18.xml"/><Relationship Id="rId1" Type="http://purl.oclc.org/ooxml/officeDocument/relationships/notesMaster" Target="../notesMasters/notesMaster1.xml"/></Relationships>
</file>

<file path=ppt/notesSlides/_rels/notesSlide17.xml.rels><?xml version="1.0" encoding="UTF-8" standalone="yes"?>
<Relationships xmlns="http://schemas.openxmlformats.org/package/2006/relationships"><Relationship Id="rId2" Type="http://purl.oclc.org/ooxml/officeDocument/relationships/slide" Target="../slides/slide19.xml"/><Relationship Id="rId1" Type="http://purl.oclc.org/ooxml/officeDocument/relationships/notesMaster" Target="../notesMasters/notesMaster1.xml"/></Relationships>
</file>

<file path=ppt/notesSlides/_rels/notesSlide18.xml.rels><?xml version="1.0" encoding="UTF-8" standalone="yes"?>
<Relationships xmlns="http://schemas.openxmlformats.org/package/2006/relationships"><Relationship Id="rId2" Type="http://purl.oclc.org/ooxml/officeDocument/relationships/slide" Target="../slides/slide20.xml"/><Relationship Id="rId1" Type="http://purl.oclc.org/ooxml/officeDocument/relationships/notesMaster" Target="../notesMasters/notesMaster1.xml"/></Relationships>
</file>

<file path=ppt/notesSlides/_rels/notesSlide19.xml.rels><?xml version="1.0" encoding="UTF-8" standalone="yes"?>
<Relationships xmlns="http://schemas.openxmlformats.org/package/2006/relationships"><Relationship Id="rId2" Type="http://purl.oclc.org/ooxml/officeDocument/relationships/slide" Target="../slides/slide21.xml"/><Relationship Id="rId1" Type="http://purl.oclc.org/ooxml/officeDocument/relationships/notesMaster" Target="../notesMasters/notesMaster1.xml"/></Relationships>
</file>

<file path=ppt/notesSlides/_rels/notesSlide2.xml.rels><?xml version="1.0" encoding="UTF-8" standalone="yes"?>
<Relationships xmlns="http://schemas.openxmlformats.org/package/2006/relationships"><Relationship Id="rId2" Type="http://purl.oclc.org/ooxml/officeDocument/relationships/slide" Target="../slides/slide2.xml"/><Relationship Id="rId1" Type="http://purl.oclc.org/ooxml/officeDocument/relationships/notesMaster" Target="../notesMasters/notesMaster1.xml"/></Relationships>
</file>

<file path=ppt/notesSlides/_rels/notesSlide20.xml.rels><?xml version="1.0" encoding="UTF-8" standalone="yes"?>
<Relationships xmlns="http://schemas.openxmlformats.org/package/2006/relationships"><Relationship Id="rId2" Type="http://purl.oclc.org/ooxml/officeDocument/relationships/slide" Target="../slides/slide22.xml"/><Relationship Id="rId1" Type="http://purl.oclc.org/ooxml/officeDocument/relationships/notesMaster" Target="../notesMasters/notesMaster1.xml"/></Relationships>
</file>

<file path=ppt/notesSlides/_rels/notesSlide21.xml.rels><?xml version="1.0" encoding="UTF-8" standalone="yes"?>
<Relationships xmlns="http://schemas.openxmlformats.org/package/2006/relationships"><Relationship Id="rId2" Type="http://purl.oclc.org/ooxml/officeDocument/relationships/slide" Target="../slides/slide24.xml"/><Relationship Id="rId1" Type="http://purl.oclc.org/ooxml/officeDocument/relationships/notesMaster" Target="../notesMasters/notesMaster1.xml"/></Relationships>
</file>

<file path=ppt/notesSlides/_rels/notesSlide3.xml.rels><?xml version="1.0" encoding="UTF-8" standalone="yes"?>
<Relationships xmlns="http://schemas.openxmlformats.org/package/2006/relationships"><Relationship Id="rId2" Type="http://purl.oclc.org/ooxml/officeDocument/relationships/slide" Target="../slides/slide3.xml"/><Relationship Id="rId1" Type="http://purl.oclc.org/ooxml/officeDocument/relationships/notesMaster" Target="../notesMasters/notesMaster1.xml"/></Relationships>
</file>

<file path=ppt/notesSlides/_rels/notesSlide4.xml.rels><?xml version="1.0" encoding="UTF-8" standalone="yes"?>
<Relationships xmlns="http://schemas.openxmlformats.org/package/2006/relationships"><Relationship Id="rId2" Type="http://purl.oclc.org/ooxml/officeDocument/relationships/slide" Target="../slides/slide4.xml"/><Relationship Id="rId1" Type="http://purl.oclc.org/ooxml/officeDocument/relationships/notesMaster" Target="../notesMasters/notesMaster1.xml"/></Relationships>
</file>

<file path=ppt/notesSlides/_rels/notesSlide5.xml.rels><?xml version="1.0" encoding="UTF-8" standalone="yes"?>
<Relationships xmlns="http://schemas.openxmlformats.org/package/2006/relationships"><Relationship Id="rId2" Type="http://purl.oclc.org/ooxml/officeDocument/relationships/slide" Target="../slides/slide5.xml"/><Relationship Id="rId1" Type="http://purl.oclc.org/ooxml/officeDocument/relationships/notesMaster" Target="../notesMasters/notesMaster1.xml"/></Relationships>
</file>

<file path=ppt/notesSlides/_rels/notesSlide6.xml.rels><?xml version="1.0" encoding="UTF-8" standalone="yes"?>
<Relationships xmlns="http://schemas.openxmlformats.org/package/2006/relationships"><Relationship Id="rId2" Type="http://purl.oclc.org/ooxml/officeDocument/relationships/slide" Target="../slides/slide6.xml"/><Relationship Id="rId1" Type="http://purl.oclc.org/ooxml/officeDocument/relationships/notesMaster" Target="../notesMasters/notesMaster1.xml"/></Relationships>
</file>

<file path=ppt/notesSlides/_rels/notesSlide7.xml.rels><?xml version="1.0" encoding="UTF-8" standalone="yes"?>
<Relationships xmlns="http://schemas.openxmlformats.org/package/2006/relationships"><Relationship Id="rId2" Type="http://purl.oclc.org/ooxml/officeDocument/relationships/slide" Target="../slides/slide7.xml"/><Relationship Id="rId1" Type="http://purl.oclc.org/ooxml/officeDocument/relationships/notesMaster" Target="../notesMasters/notesMaster1.xml"/></Relationships>
</file>

<file path=ppt/notesSlides/_rels/notesSlide8.xml.rels><?xml version="1.0" encoding="UTF-8" standalone="yes"?>
<Relationships xmlns="http://schemas.openxmlformats.org/package/2006/relationships"><Relationship Id="rId2" Type="http://purl.oclc.org/ooxml/officeDocument/relationships/slide" Target="../slides/slide8.xml"/><Relationship Id="rId1" Type="http://purl.oclc.org/ooxml/officeDocument/relationships/notesMaster" Target="../notesMasters/notesMaster1.xml"/></Relationships>
</file>

<file path=ppt/notesSlides/_rels/notesSlide9.xml.rels><?xml version="1.0" encoding="UTF-8" standalone="yes"?>
<Relationships xmlns="http://schemas.openxmlformats.org/package/2006/relationships"><Relationship Id="rId2" Type="http://purl.oclc.org/ooxml/officeDocument/relationships/slide" Target="../slides/slide9.xml"/><Relationship Id="rId1" Type="http://purl.oclc.org/ooxml/officeDocument/relationships/notesMaster" Target="../notesMasters/notesMaster1.xml"/></Relationships>
</file>

<file path=ppt/notesSlides/notesSlide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r>
              <a:rPr lang="en-US" altLang="en-US" dirty="0"/>
              <a:t>Purchasing a home can be one of the most exciting times in your life and at the same time become a little overwhelming.   I want you to understand that I am here to help guide you through the process and if you have any questions along the way I am here for you.  </a:t>
            </a:r>
          </a:p>
          <a:p>
            <a:endParaRPr lang="en-US" dirty="0"/>
          </a:p>
        </p:txBody>
      </p:sp>
      <p:sp>
        <p:nvSpPr>
          <p:cNvPr id="4" name="Slide Number Placeholder 3"/>
          <p:cNvSpPr>
            <a:spLocks noGrp="1"/>
          </p:cNvSpPr>
          <p:nvPr>
            <p:ph type="sldNum" sz="quarter" idx="10"/>
          </p:nvPr>
        </p:nvSpPr>
        <p:spPr/>
        <p:txBody>
          <a:bodyPr/>
          <a:lstStyle/>
          <a:p>
            <a:fld id="{45BE3B5A-DE50-4E73-83D4-E953E3BF4759}" type="slidenum">
              <a:rPr lang="en-US" smtClean="0"/>
              <a:t>1</a:t>
            </a:fld>
            <a:endParaRPr lang="en-US"/>
          </a:p>
        </p:txBody>
      </p:sp>
    </p:spTree>
    <p:extLst>
      <p:ext uri="{BB962C8B-B14F-4D97-AF65-F5344CB8AC3E}">
        <p14:creationId xmlns:p14="http://schemas.microsoft.com/office/powerpoint/2010/main" val="1504405322"/>
      </p:ext>
    </p:extLst>
  </p:cSld>
  <p:clrMapOvr>
    <a:masterClrMapping/>
  </p:clrMapOvr>
</p:notes>
</file>

<file path=ppt/notesSlides/notesSlide1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(Only use this slide if you currently have an abundance of short sales, if not, you can remove this slide)</a:t>
            </a:r>
          </a:p>
          <a:p>
            <a:pPr>
              <a:spcBef>
                <a:spcPct val="0%"/>
              </a:spcBef>
            </a:pPr>
            <a:endParaRPr lang="en-US" altLang="en-US" dirty="0"/>
          </a:p>
          <a:p>
            <a:pPr>
              <a:spcBef>
                <a:spcPct val="0%"/>
              </a:spcBef>
            </a:pPr>
            <a:r>
              <a:rPr lang="en-US" altLang="en-US" dirty="0"/>
              <a:t>Right now in our market a large part of the homes for sale are Short Sales and I wanted to explain a few things about them so you are prepared and don’t get frustrated. </a:t>
            </a:r>
          </a:p>
          <a:p>
            <a:pPr>
              <a:spcBef>
                <a:spcPct val="0%"/>
              </a:spcBef>
            </a:pPr>
            <a:endParaRPr lang="en-US" altLang="en-US" dirty="0"/>
          </a:p>
          <a:p>
            <a:pPr>
              <a:spcBef>
                <a:spcPct val="0%"/>
              </a:spcBef>
            </a:pPr>
            <a:r>
              <a:rPr lang="en-US" altLang="en-US" dirty="0"/>
              <a:t>Now depending on your time frame, short sales may or may not be an option for you. Let me explain the process and then you can decide.</a:t>
            </a:r>
          </a:p>
          <a:p>
            <a:pPr>
              <a:spcBef>
                <a:spcPct val="0%"/>
              </a:spcBef>
            </a:pPr>
            <a:endParaRPr lang="en-US" altLang="en-US" dirty="0"/>
          </a:p>
          <a:p>
            <a:pPr>
              <a:spcBef>
                <a:spcPct val="0%"/>
              </a:spcBef>
            </a:pPr>
            <a:r>
              <a:rPr lang="en-US" altLang="en-US" dirty="0"/>
              <a:t>As I am sure you have heard we have had a significant decline in values in our area. So people that may have bought their homes in the last few years may actually owe considerably more than they home is currently worth and to make it worse they may have lost their job, got into a bad loan or worse, so they are no longer able to afford their home and are unable to sell it for what they owe on it! This puts them into a short sale situation.</a:t>
            </a:r>
          </a:p>
          <a:p>
            <a:pPr>
              <a:spcBef>
                <a:spcPct val="0%"/>
              </a:spcBef>
            </a:pPr>
            <a:endParaRPr lang="en-US" altLang="en-US" dirty="0"/>
          </a:p>
          <a:p>
            <a:pPr>
              <a:spcBef>
                <a:spcPct val="0%"/>
              </a:spcBef>
            </a:pPr>
            <a:r>
              <a:rPr lang="en-US" altLang="en-US" dirty="0"/>
              <a:t>So they will contact a real estate agent to discuss selling their home and the real estate agent gives them the bad news about the value, they decide to put the home on the market at or below the current value. </a:t>
            </a:r>
          </a:p>
          <a:p>
            <a:pPr>
              <a:spcBef>
                <a:spcPct val="0%"/>
              </a:spcBef>
            </a:pPr>
            <a:endParaRPr lang="en-US" altLang="en-US" dirty="0"/>
          </a:p>
          <a:p>
            <a:pPr>
              <a:spcBef>
                <a:spcPct val="0%"/>
              </a:spcBef>
            </a:pPr>
            <a:r>
              <a:rPr lang="en-US" altLang="en-US" dirty="0"/>
              <a:t>Then they wait for an offer from a valid buyer.</a:t>
            </a:r>
          </a:p>
          <a:p>
            <a:pPr>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45BE3B5A-DE50-4E73-83D4-E953E3BF4759}" type="slidenum">
              <a:rPr lang="en-US" smtClean="0"/>
              <a:t>11</a:t>
            </a:fld>
            <a:endParaRPr lang="en-US"/>
          </a:p>
        </p:txBody>
      </p:sp>
    </p:spTree>
    <p:extLst>
      <p:ext uri="{BB962C8B-B14F-4D97-AF65-F5344CB8AC3E}">
        <p14:creationId xmlns:p14="http://schemas.microsoft.com/office/powerpoint/2010/main" val="1202582511"/>
      </p:ext>
    </p:extLst>
  </p:cSld>
  <p:clrMapOvr>
    <a:masterClrMapping/>
  </p:clrMapOvr>
</p:notes>
</file>

<file path=ppt/notesSlides/notesSlide1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2025">
              <a:spcBef>
                <a:spcPct val="0%"/>
              </a:spcBef>
            </a:pPr>
            <a:r>
              <a:rPr lang="en-US" altLang="en-US" sz="1200" dirty="0"/>
              <a:t>Alright now we are passed that, lets talk about the fun stuff! Finding you a home! Since you are the one who will be living in this home it is important for you to feel comfortable, so it is essential that you drive past any of the homes on the list you are interested in and check out the neighborhoods. Talk to neighbors, they are your best source of gossip and cant wait to tell you what is going on in the neighborhood or with that particular home.</a:t>
            </a:r>
          </a:p>
          <a:p>
            <a:pPr defTabSz="962025">
              <a:spcBef>
                <a:spcPct val="0%"/>
              </a:spcBef>
            </a:pPr>
            <a:endParaRPr lang="en-US" altLang="en-US" sz="1200" dirty="0"/>
          </a:p>
          <a:p>
            <a:pPr defTabSz="962025">
              <a:spcBef>
                <a:spcPct val="0%"/>
              </a:spcBef>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5BE3B5A-DE50-4E73-83D4-E953E3BF4759}" type="slidenum">
              <a:rPr lang="en-US" smtClean="0"/>
              <a:t>12</a:t>
            </a:fld>
            <a:endParaRPr lang="en-US"/>
          </a:p>
        </p:txBody>
      </p:sp>
    </p:spTree>
    <p:extLst>
      <p:ext uri="{BB962C8B-B14F-4D97-AF65-F5344CB8AC3E}">
        <p14:creationId xmlns:p14="http://schemas.microsoft.com/office/powerpoint/2010/main" val="3536958371"/>
      </p:ext>
    </p:extLst>
  </p:cSld>
  <p:clrMapOvr>
    <a:masterClrMapping/>
  </p:clrMapOvr>
</p:notes>
</file>

<file path=ppt/notesSlides/notesSlide1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2025">
              <a:spcBef>
                <a:spcPct val="0%"/>
              </a:spcBef>
            </a:pPr>
            <a:r>
              <a:rPr lang="en-US" altLang="en-US" sz="1200" dirty="0"/>
              <a:t>11. In your packet there is a flyer called 101 Most Common Speed Bumps . This is not intended to scare you but to list the most common issues we come up against in a real estate transaction. Please read through this and make sure you are not doing any of the items listed. Important ones are NO NEW DEBT. Don’t buy anything including cars, appliances or major purchases without discussing it with your loan officer. This includes depositing or withdrawing any large amounts of cash. Anything over $500 that is not part of your monthly bills.</a:t>
            </a:r>
          </a:p>
          <a:p>
            <a:pPr defTabSz="962025">
              <a:spcBef>
                <a:spcPct val="0%"/>
              </a:spcBef>
            </a:pPr>
            <a:endParaRPr lang="en-US" altLang="en-US" sz="1200" dirty="0"/>
          </a:p>
          <a:p>
            <a:pPr defTabSz="962025">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45BE3B5A-DE50-4E73-83D4-E953E3BF4759}" type="slidenum">
              <a:rPr lang="en-US" smtClean="0"/>
              <a:t>13</a:t>
            </a:fld>
            <a:endParaRPr lang="en-US"/>
          </a:p>
        </p:txBody>
      </p:sp>
    </p:spTree>
    <p:extLst>
      <p:ext uri="{BB962C8B-B14F-4D97-AF65-F5344CB8AC3E}">
        <p14:creationId xmlns:p14="http://schemas.microsoft.com/office/powerpoint/2010/main" val="737857154"/>
      </p:ext>
    </p:extLst>
  </p:cSld>
  <p:clrMapOvr>
    <a:masterClrMapping/>
  </p:clrMapOvr>
</p:notes>
</file>

<file path=ppt/notesSlides/notesSlide1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Ok so a big part of the real estate process are the timelines we need to live within. So here you can see our Home Buying Process Timeline. </a:t>
            </a:r>
          </a:p>
          <a:p>
            <a:pPr>
              <a:spcBef>
                <a:spcPct val="0%"/>
              </a:spcBef>
            </a:pPr>
            <a:endParaRPr lang="en-US" altLang="en-US" dirty="0"/>
          </a:p>
          <a:p>
            <a:pPr>
              <a:spcBef>
                <a:spcPct val="0%"/>
              </a:spcBef>
            </a:pPr>
            <a:r>
              <a:rPr lang="en-US" altLang="en-US" dirty="0"/>
              <a:t>In the first box you will see INITIAL CONSULTATION. That is what we are doing here today. Making sure you understand the process. Now here is a little secret…odds are you are not going to remember most of what I say, but that is okay because we have some detailed notes about this timeline right here for you.</a:t>
            </a:r>
          </a:p>
          <a:p>
            <a:pPr>
              <a:spcBef>
                <a:spcPct val="0%"/>
              </a:spcBef>
            </a:pPr>
            <a:endParaRPr lang="en-US" altLang="en-US" dirty="0"/>
          </a:p>
          <a:p>
            <a:pPr>
              <a:spcBef>
                <a:spcPct val="0%"/>
              </a:spcBef>
            </a:pPr>
            <a:r>
              <a:rPr lang="en-US" altLang="en-US" dirty="0"/>
              <a:t>In the next box you will see SEARCHING FOR A HOME/PREPARING AN OFFER. This stage is totally up to you. It will depend on how quickly you find the perfect home. Remember it does not matter to us when you buy a home. I have had clients that find it the first time out and others who take months or years.</a:t>
            </a:r>
          </a:p>
          <a:p>
            <a:pPr>
              <a:spcBef>
                <a:spcPct val="0%"/>
              </a:spcBef>
            </a:pPr>
            <a:endParaRPr lang="en-US" altLang="en-US" dirty="0"/>
          </a:p>
          <a:p>
            <a:pPr>
              <a:spcBef>
                <a:spcPct val="0%"/>
              </a:spcBef>
            </a:pPr>
            <a:r>
              <a:rPr lang="en-US" altLang="en-US" dirty="0"/>
              <a:t>In the next box you will see CONTRACT ACCEPTED/ESCROW PERIOD BEGINS. This stage starts the day our contract is accepted by the seller and you will know this date because I will have called you and said WOOOOHOOOOO we have an accepted contract!</a:t>
            </a:r>
          </a:p>
          <a:p>
            <a:pPr>
              <a:spcBef>
                <a:spcPct val="0%"/>
              </a:spcBef>
            </a:pPr>
            <a:endParaRPr lang="en-US" altLang="en-US" dirty="0"/>
          </a:p>
          <a:p>
            <a:pPr>
              <a:spcBef>
                <a:spcPct val="0%"/>
              </a:spcBef>
            </a:pPr>
            <a:r>
              <a:rPr lang="en-US" altLang="en-US" dirty="0"/>
              <a:t>The rest of the boxes we are going to go into in more details but it is a great idea to put this up on your refrigerator where you can see it and stay on track!</a:t>
            </a:r>
          </a:p>
          <a:p>
            <a:pPr>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45BE3B5A-DE50-4E73-83D4-E953E3BF4759}" type="slidenum">
              <a:rPr lang="en-US" smtClean="0"/>
              <a:t>15</a:t>
            </a:fld>
            <a:endParaRPr lang="en-US"/>
          </a:p>
        </p:txBody>
      </p:sp>
    </p:spTree>
    <p:extLst>
      <p:ext uri="{BB962C8B-B14F-4D97-AF65-F5344CB8AC3E}">
        <p14:creationId xmlns:p14="http://schemas.microsoft.com/office/powerpoint/2010/main" val="1660361424"/>
      </p:ext>
    </p:extLst>
  </p:cSld>
  <p:clrMapOvr>
    <a:masterClrMapping/>
  </p:clrMapOvr>
</p:notes>
</file>

<file path=ppt/notesSlides/notesSlide1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200" dirty="0"/>
              <a:t>Up front Costs. There are some up front costs associated with buying a home.</a:t>
            </a:r>
          </a:p>
          <a:p>
            <a:pPr>
              <a:spcBef>
                <a:spcPct val="0%"/>
              </a:spcBef>
            </a:pPr>
            <a:r>
              <a:rPr lang="en-US" altLang="en-US" sz="1200" dirty="0"/>
              <a:t>	a. A good faith deposit is required on all purchase contracts. This usually is anywhere from 1-3% of the purchase price and will be held by me until the contract is accepted at which point it will be forwarded to the title company and will be a deposit against your final closings costs and down payment.</a:t>
            </a:r>
          </a:p>
          <a:p>
            <a:pPr>
              <a:spcBef>
                <a:spcPct val="0%"/>
              </a:spcBef>
            </a:pPr>
            <a:r>
              <a:rPr lang="en-US" altLang="en-US" sz="1200" dirty="0"/>
              <a:t>	b. Your lender will typically collect for an appraisal that again will be completed once we have an accepted offer on the home of your choice. Cost is usually about $350-$500.</a:t>
            </a:r>
          </a:p>
          <a:p>
            <a:pPr>
              <a:spcBef>
                <a:spcPct val="0%"/>
              </a:spcBef>
            </a:pPr>
            <a:r>
              <a:rPr lang="en-US" altLang="en-US" sz="1200" dirty="0"/>
              <a:t>c. Credit Report. This also is usually collected by your lender and runs between $25.00 and $50.00.		</a:t>
            </a:r>
          </a:p>
          <a:p>
            <a:pPr>
              <a:spcBef>
                <a:spcPct val="0%"/>
              </a:spcBef>
            </a:pPr>
            <a:r>
              <a:rPr lang="en-US" altLang="en-US" sz="1200" dirty="0"/>
              <a:t>	d. Home Inspection. You will want a home inspection done on your home and the cost is usually about $350-500 and you will pay the inspector directly at the time of the inspection.</a:t>
            </a:r>
          </a:p>
          <a:p>
            <a:pPr>
              <a:spcBef>
                <a:spcPct val="0%"/>
              </a:spcBef>
            </a:pPr>
            <a:r>
              <a:rPr lang="en-US" altLang="en-US" sz="1200" dirty="0"/>
              <a:t>	e. Closing costs. There are TWO TYPES of closing costs associated with buying a home. There are the real estate closings costs, typically things like title and escrow fees, city and county transfer taxes, home warranty, HOA transfer fees, etc.  And then there are LOAN CLOSING Costs. These are the fees associated with you getting a loan on the home you are purchasing and should be discussed with your lender. These will be in addition to your down payment. Now many times we can negotiate some of these costs to be added into the purchase price so that you have less money out of your pocket.</a:t>
            </a:r>
          </a:p>
          <a:p>
            <a:pPr>
              <a:spcBef>
                <a:spcPct val="0%"/>
              </a:spcBef>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5BE3B5A-DE50-4E73-83D4-E953E3BF4759}" type="slidenum">
              <a:rPr lang="en-US" smtClean="0"/>
              <a:t>16</a:t>
            </a:fld>
            <a:endParaRPr lang="en-US"/>
          </a:p>
        </p:txBody>
      </p:sp>
    </p:spTree>
    <p:extLst>
      <p:ext uri="{BB962C8B-B14F-4D97-AF65-F5344CB8AC3E}">
        <p14:creationId xmlns:p14="http://schemas.microsoft.com/office/powerpoint/2010/main" val="344586041"/>
      </p:ext>
    </p:extLst>
  </p:cSld>
  <p:clrMapOvr>
    <a:masterClrMapping/>
  </p:clrMapOvr>
</p:notes>
</file>

<file path=ppt/notesSlides/notesSlide1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sz="1200" dirty="0"/>
              <a:t>Inspections. Once we are in contract we will want to have our inspections completed. We have strict time periods with which to get these done and my transaction manager Barry will be coordinating these with you. </a:t>
            </a:r>
          </a:p>
          <a:p>
            <a:pPr fontAlgn="auto">
              <a:spcBef>
                <a:spcPts val="0"/>
              </a:spcBef>
              <a:spcAft>
                <a:spcPts val="0"/>
              </a:spcAft>
              <a:defRPr/>
            </a:pPr>
            <a:r>
              <a:rPr lang="en-US" sz="1200" dirty="0"/>
              <a:t>	a. Home Inspection. This is where a home inspector completely checks out the home from top to bottom. Kind of like having a mechanic check out your car. They will give you a detailed report of their findings and we will review this report at our Disclosure Review Meeting which we will discuss in a minute.</a:t>
            </a:r>
          </a:p>
          <a:p>
            <a:pPr fontAlgn="auto">
              <a:spcBef>
                <a:spcPts val="0"/>
              </a:spcBef>
              <a:spcAft>
                <a:spcPts val="0"/>
              </a:spcAft>
              <a:defRPr/>
            </a:pPr>
            <a:r>
              <a:rPr lang="en-US" sz="1200" dirty="0"/>
              <a:t>	b. Termite Inspection. Sometimes this is paid for by the seller but may also be something you pay for and want to have done. Please keep in mind that they do not look for things like spiders, ants, rats, etc. They look for what are called WOOD DESTROYING ORGANISMS. They usually look for what are called SECTION ONE Items. Which means active infestation or </a:t>
            </a:r>
            <a:r>
              <a:rPr lang="en-US" sz="1200" dirty="0" err="1"/>
              <a:t>dryrot</a:t>
            </a:r>
            <a:r>
              <a:rPr lang="en-US" sz="1200" dirty="0"/>
              <a:t>. What this means is if you have ever been to someone’s house and looked under the kitchen sink and you see a leak there and it has been there so long it has done damage to the wood below and now the wood is mushy and mildew. This indicates that there is a problem right now that has caused damage and will only continue to get worse. This will need to be repaired immediately.</a:t>
            </a:r>
          </a:p>
          <a:p>
            <a:pPr fontAlgn="auto">
              <a:spcBef>
                <a:spcPts val="0"/>
              </a:spcBef>
              <a:spcAft>
                <a:spcPts val="0"/>
              </a:spcAft>
              <a:defRPr/>
            </a:pPr>
            <a:r>
              <a:rPr lang="en-US" sz="1200" dirty="0"/>
              <a:t>SECTION TWO items are potential for active infestation or dry rot. So remember that kitchen sink, this means there is a leak but it has not yet started to do any damage and if you get the leak fixed there wont be any damage.</a:t>
            </a:r>
          </a:p>
          <a:p>
            <a:pPr fontAlgn="auto">
              <a:spcBef>
                <a:spcPts val="0"/>
              </a:spcBef>
              <a:spcAft>
                <a:spcPts val="0"/>
              </a:spcAft>
              <a:defRPr/>
            </a:pPr>
            <a:r>
              <a:rPr lang="en-US" sz="1200" dirty="0"/>
              <a:t>	c. Some homes have well and septic systems. A Well inspection tests for two things.</a:t>
            </a:r>
          </a:p>
          <a:p>
            <a:pPr fontAlgn="auto">
              <a:spcBef>
                <a:spcPts val="0"/>
              </a:spcBef>
              <a:spcAft>
                <a:spcPts val="0"/>
              </a:spcAft>
              <a:defRPr/>
            </a:pPr>
            <a:r>
              <a:rPr lang="en-US" sz="1200" dirty="0"/>
              <a:t>		1. </a:t>
            </a:r>
            <a:r>
              <a:rPr lang="en-US" sz="1200" dirty="0" err="1"/>
              <a:t>Potability</a:t>
            </a:r>
            <a:r>
              <a:rPr lang="en-US" sz="1200" dirty="0"/>
              <a:t>. Whether the water is safe to drink or not</a:t>
            </a:r>
          </a:p>
          <a:p>
            <a:pPr fontAlgn="auto">
              <a:spcBef>
                <a:spcPts val="0"/>
              </a:spcBef>
              <a:spcAft>
                <a:spcPts val="0"/>
              </a:spcAft>
              <a:defRPr/>
            </a:pPr>
            <a:r>
              <a:rPr lang="en-US" sz="1200" dirty="0"/>
              <a:t>		2. GPM or Gallons per minute that the well pumps the water.</a:t>
            </a:r>
          </a:p>
          <a:p>
            <a:pPr fontAlgn="auto">
              <a:spcBef>
                <a:spcPts val="0"/>
              </a:spcBef>
              <a:spcAft>
                <a:spcPts val="0"/>
              </a:spcAft>
              <a:defRPr/>
            </a:pPr>
            <a:r>
              <a:rPr lang="en-US" sz="1200" dirty="0"/>
              <a:t>If the home has a septic tank we will want to have it inspected for size and condition as well as have it pumped and cleaned out.</a:t>
            </a:r>
          </a:p>
        </p:txBody>
      </p:sp>
      <p:sp>
        <p:nvSpPr>
          <p:cNvPr id="4" name="Slide Number Placeholder 3"/>
          <p:cNvSpPr>
            <a:spLocks noGrp="1"/>
          </p:cNvSpPr>
          <p:nvPr>
            <p:ph type="sldNum" sz="quarter" idx="10"/>
          </p:nvPr>
        </p:nvSpPr>
        <p:spPr/>
        <p:txBody>
          <a:bodyPr/>
          <a:lstStyle/>
          <a:p>
            <a:fld id="{45BE3B5A-DE50-4E73-83D4-E953E3BF4759}" type="slidenum">
              <a:rPr lang="en-US" smtClean="0"/>
              <a:t>17</a:t>
            </a:fld>
            <a:endParaRPr lang="en-US"/>
          </a:p>
        </p:txBody>
      </p:sp>
    </p:spTree>
    <p:extLst>
      <p:ext uri="{BB962C8B-B14F-4D97-AF65-F5344CB8AC3E}">
        <p14:creationId xmlns:p14="http://schemas.microsoft.com/office/powerpoint/2010/main" val="3240340091"/>
      </p:ext>
    </p:extLst>
  </p:cSld>
  <p:clrMapOvr>
    <a:masterClrMapping/>
  </p:clrMapOvr>
</p:notes>
</file>

<file path=ppt/notesSlides/notesSlide1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r>
              <a:rPr lang="en-US" altLang="en-US" sz="1200" dirty="0"/>
              <a:t>Requesting Repairs vs As-is. Most sellers prefer to sell their homes as is. Especially banks and short sales. Thus why we have inspections done to make sure it is something we are prepared to handle. But many times this is a negotiating point in the contract. We can ask for repairs and the seller has the right to say YES NO MAYBE. Yes they are willing to do all the repairs asked for. No they wont do any of them. Maybe usually means that they will agree to do some of the repairs and will expect you to do the rest. If any items that they have not agreed to repair are beyond what you are willing to take on then we can back out at that time and go find you another home. You would be entitled to your good faith deposit back depending on what we negotiated in the contract but will have lost your inspection money but it will have been money well spent.</a:t>
            </a:r>
          </a:p>
          <a:p>
            <a:endParaRPr lang="en-US" dirty="0"/>
          </a:p>
        </p:txBody>
      </p:sp>
      <p:sp>
        <p:nvSpPr>
          <p:cNvPr id="4" name="Slide Number Placeholder 3"/>
          <p:cNvSpPr>
            <a:spLocks noGrp="1"/>
          </p:cNvSpPr>
          <p:nvPr>
            <p:ph type="sldNum" sz="quarter" idx="10"/>
          </p:nvPr>
        </p:nvSpPr>
        <p:spPr/>
        <p:txBody>
          <a:bodyPr/>
          <a:lstStyle/>
          <a:p>
            <a:fld id="{45BE3B5A-DE50-4E73-83D4-E953E3BF4759}" type="slidenum">
              <a:rPr lang="en-US" smtClean="0"/>
              <a:t>18</a:t>
            </a:fld>
            <a:endParaRPr lang="en-US"/>
          </a:p>
        </p:txBody>
      </p:sp>
    </p:spTree>
    <p:extLst>
      <p:ext uri="{BB962C8B-B14F-4D97-AF65-F5344CB8AC3E}">
        <p14:creationId xmlns:p14="http://schemas.microsoft.com/office/powerpoint/2010/main" val="1750657735"/>
      </p:ext>
    </p:extLst>
  </p:cSld>
  <p:clrMapOvr>
    <a:masterClrMapping/>
  </p:clrMapOvr>
</p:notes>
</file>

<file path=ppt/notesSlides/notesSlide1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200" dirty="0"/>
              <a:t>Home Warranty. In this packet of information are some brochures on Home Warranties. I recommend you read through this and see what the requirements are  and what is covered. We will typically try and get the seller to pay for this item, but if they don’t you may want to consider purchasing one yourself. They charge a deductible but then will come out and repair many of the items within the home.</a:t>
            </a:r>
          </a:p>
          <a:p>
            <a:pPr>
              <a:spcBef>
                <a:spcPct val="0%"/>
              </a:spcBef>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5BE3B5A-DE50-4E73-83D4-E953E3BF4759}" type="slidenum">
              <a:rPr lang="en-US" smtClean="0"/>
              <a:t>19</a:t>
            </a:fld>
            <a:endParaRPr lang="en-US"/>
          </a:p>
        </p:txBody>
      </p:sp>
    </p:spTree>
    <p:extLst>
      <p:ext uri="{BB962C8B-B14F-4D97-AF65-F5344CB8AC3E}">
        <p14:creationId xmlns:p14="http://schemas.microsoft.com/office/powerpoint/2010/main" val="3787670192"/>
      </p:ext>
    </p:extLst>
  </p:cSld>
  <p:clrMapOvr>
    <a:masterClrMapping/>
  </p:clrMapOvr>
</p:notes>
</file>

<file path=ppt/notesSlides/notesSlide1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200" dirty="0"/>
              <a:t>19. Home Owners Insurance. Once we are in contract you will want to start shopping for Home Owners Insurance. </a:t>
            </a:r>
          </a:p>
          <a:p>
            <a:pPr>
              <a:spcBef>
                <a:spcPct val="0%"/>
              </a:spcBef>
            </a:pPr>
            <a:endParaRPr lang="en-US" altLang="en-US" sz="1200" dirty="0"/>
          </a:p>
          <a:p>
            <a:pPr>
              <a:spcBef>
                <a:spcPct val="0%"/>
              </a:spcBef>
            </a:pPr>
            <a:r>
              <a:rPr lang="en-US" altLang="en-US" sz="1200" dirty="0"/>
              <a:t>And this flyer we will be able to fill in with the common questions your insurance agent will need answered in order to provide a quote. Once you have a quote that you are happy with you will provide that information to the escrow officer when you are signing your final loan documents. Your home owners insurance is usually paid as part of your mortgage payment so you should not be required to give your insurance agent any money up front.</a:t>
            </a:r>
          </a:p>
          <a:p>
            <a:pPr>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45BE3B5A-DE50-4E73-83D4-E953E3BF4759}" type="slidenum">
              <a:rPr lang="en-US" smtClean="0"/>
              <a:t>20</a:t>
            </a:fld>
            <a:endParaRPr lang="en-US"/>
          </a:p>
        </p:txBody>
      </p:sp>
    </p:spTree>
    <p:extLst>
      <p:ext uri="{BB962C8B-B14F-4D97-AF65-F5344CB8AC3E}">
        <p14:creationId xmlns:p14="http://schemas.microsoft.com/office/powerpoint/2010/main" val="3726347990"/>
      </p:ext>
    </p:extLst>
  </p:cSld>
  <p:clrMapOvr>
    <a:masterClrMapping/>
  </p:clrMapOvr>
</p:notes>
</file>

<file path=ppt/notesSlides/notesSlide1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r>
              <a:rPr lang="en-US" altLang="en-US" sz="1200" dirty="0"/>
              <a:t>Be prepared for lots of paperwork and disclosures but don’t worry we will keep you on track of what needs to be done and where and what important things to look out for.</a:t>
            </a:r>
          </a:p>
          <a:p>
            <a:endParaRPr lang="en-US" dirty="0"/>
          </a:p>
        </p:txBody>
      </p:sp>
      <p:sp>
        <p:nvSpPr>
          <p:cNvPr id="4" name="Slide Number Placeholder 3"/>
          <p:cNvSpPr>
            <a:spLocks noGrp="1"/>
          </p:cNvSpPr>
          <p:nvPr>
            <p:ph type="sldNum" sz="quarter" idx="10"/>
          </p:nvPr>
        </p:nvSpPr>
        <p:spPr/>
        <p:txBody>
          <a:bodyPr/>
          <a:lstStyle/>
          <a:p>
            <a:fld id="{45BE3B5A-DE50-4E73-83D4-E953E3BF4759}" type="slidenum">
              <a:rPr lang="en-US" smtClean="0"/>
              <a:t>21</a:t>
            </a:fld>
            <a:endParaRPr lang="en-US"/>
          </a:p>
        </p:txBody>
      </p:sp>
    </p:spTree>
    <p:extLst>
      <p:ext uri="{BB962C8B-B14F-4D97-AF65-F5344CB8AC3E}">
        <p14:creationId xmlns:p14="http://schemas.microsoft.com/office/powerpoint/2010/main" val="3667111242"/>
      </p:ext>
    </p:extLst>
  </p:cSld>
  <p:clrMapOvr>
    <a:masterClrMapping/>
  </p:clrMapOvr>
</p:notes>
</file>

<file path=ppt/notesSlides/notesSlide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200" dirty="0"/>
              <a:t>In an effort to ensure we give you all the information we feel is important for a smooth road to your celebration day, we have created the following checklist not only for you but as a reminder to us of the value of reviewing all the important parts of a real estate transaction. However, keep in mind that every single real estate transaction is different and unique to your particular situation. Little things come up along the way and you will most certainly have questions.  So please feel free to ask all the questions you need, two or three times if necessary, even if you think they are “stupid” in your eyes. I am sure you have heard many times that is no stupid questions.</a:t>
            </a:r>
          </a:p>
          <a:p>
            <a:pPr>
              <a:spcBef>
                <a:spcPct val="0%"/>
              </a:spcBef>
            </a:pPr>
            <a:r>
              <a:rPr lang="en-US" altLang="en-US" sz="1200" dirty="0"/>
              <a:t>   </a:t>
            </a:r>
          </a:p>
          <a:p>
            <a:pPr>
              <a:spcBef>
                <a:spcPct val="0%"/>
              </a:spcBef>
            </a:pPr>
            <a:r>
              <a:rPr lang="en-US" altLang="en-US" sz="1200" dirty="0"/>
              <a:t>We also understand that there is a lot to absorb so if you get overwhelmed, don’t worry we will tell you again and keep you on track.</a:t>
            </a:r>
          </a:p>
          <a:p>
            <a:endParaRPr lang="en-US" dirty="0"/>
          </a:p>
        </p:txBody>
      </p:sp>
      <p:sp>
        <p:nvSpPr>
          <p:cNvPr id="4" name="Slide Number Placeholder 3"/>
          <p:cNvSpPr>
            <a:spLocks noGrp="1"/>
          </p:cNvSpPr>
          <p:nvPr>
            <p:ph type="sldNum" sz="quarter" idx="10"/>
          </p:nvPr>
        </p:nvSpPr>
        <p:spPr/>
        <p:txBody>
          <a:bodyPr/>
          <a:lstStyle/>
          <a:p>
            <a:fld id="{45BE3B5A-DE50-4E73-83D4-E953E3BF4759}" type="slidenum">
              <a:rPr lang="en-US" smtClean="0"/>
              <a:t>2</a:t>
            </a:fld>
            <a:endParaRPr lang="en-US"/>
          </a:p>
        </p:txBody>
      </p:sp>
    </p:spTree>
    <p:extLst>
      <p:ext uri="{BB962C8B-B14F-4D97-AF65-F5344CB8AC3E}">
        <p14:creationId xmlns:p14="http://schemas.microsoft.com/office/powerpoint/2010/main" val="3262510802"/>
      </p:ext>
    </p:extLst>
  </p:cSld>
  <p:clrMapOvr>
    <a:masterClrMapping/>
  </p:clrMapOvr>
</p:notes>
</file>

<file path=ppt/notesSlides/notesSlide2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200" dirty="0"/>
              <a:t>More than anything I want you to know that this will not be the end of our relationship. In fact the last box in your Home Buying Process Timeline is called ANNUAL REVIEW!  This is where we will give you a call once a year and give you an update on the values of your home and in the area so you can stay on top your investment. </a:t>
            </a:r>
          </a:p>
          <a:p>
            <a:pPr>
              <a:spcBef>
                <a:spcPct val="0%"/>
              </a:spcBef>
            </a:pPr>
            <a:endParaRPr lang="en-US" altLang="en-US" sz="1200" dirty="0"/>
          </a:p>
          <a:p>
            <a:pPr>
              <a:spcBef>
                <a:spcPct val="0%"/>
              </a:spcBef>
            </a:pPr>
            <a:r>
              <a:rPr lang="en-US" altLang="en-US" sz="1200" dirty="0"/>
              <a:t>I am your realtor for life, so if you ever have any questions or need information or just want to know what is going on with the current market, feel free to give me a call anytime</a:t>
            </a:r>
          </a:p>
        </p:txBody>
      </p:sp>
      <p:sp>
        <p:nvSpPr>
          <p:cNvPr id="4" name="Slide Number Placeholder 3"/>
          <p:cNvSpPr>
            <a:spLocks noGrp="1"/>
          </p:cNvSpPr>
          <p:nvPr>
            <p:ph type="sldNum" sz="quarter" idx="10"/>
          </p:nvPr>
        </p:nvSpPr>
        <p:spPr/>
        <p:txBody>
          <a:bodyPr/>
          <a:lstStyle/>
          <a:p>
            <a:fld id="{45BE3B5A-DE50-4E73-83D4-E953E3BF4759}" type="slidenum">
              <a:rPr lang="en-US" smtClean="0"/>
              <a:t>22</a:t>
            </a:fld>
            <a:endParaRPr lang="en-US"/>
          </a:p>
        </p:txBody>
      </p:sp>
    </p:spTree>
    <p:extLst>
      <p:ext uri="{BB962C8B-B14F-4D97-AF65-F5344CB8AC3E}">
        <p14:creationId xmlns:p14="http://schemas.microsoft.com/office/powerpoint/2010/main" val="807255350"/>
      </p:ext>
    </p:extLst>
  </p:cSld>
  <p:clrMapOvr>
    <a:masterClrMapping/>
  </p:clrMapOvr>
</p:notes>
</file>

<file path=ppt/notesSlides/notesSlide2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200" dirty="0"/>
              <a:t>Last but not least here is our preferred buyer agreement and what this says is that we are going to do lots of hard work for you and we only get paid if we produce results and find you the perfect home. Lucky for you our fees are paid by the seller, so you get all of our hard work with none of the cost. All we ask is that you remain loyal to us. Should you decide not to buy a home at this time or for some reason are not happy with our service, we have an easy exit guarantee. Just line through this agreement write cancelled and let us know.</a:t>
            </a:r>
          </a:p>
          <a:p>
            <a:pPr>
              <a:spcBef>
                <a:spcPct val="0%"/>
              </a:spcBef>
            </a:pPr>
            <a:r>
              <a:rPr lang="en-US" altLang="en-US" sz="1200" dirty="0"/>
              <a:t>That’s it! Now lets get your link set up and go find you a home.</a:t>
            </a:r>
          </a:p>
          <a:p>
            <a:endParaRPr lang="en-US" dirty="0"/>
          </a:p>
        </p:txBody>
      </p:sp>
      <p:sp>
        <p:nvSpPr>
          <p:cNvPr id="4" name="Slide Number Placeholder 3"/>
          <p:cNvSpPr>
            <a:spLocks noGrp="1"/>
          </p:cNvSpPr>
          <p:nvPr>
            <p:ph type="sldNum" sz="quarter" idx="10"/>
          </p:nvPr>
        </p:nvSpPr>
        <p:spPr/>
        <p:txBody>
          <a:bodyPr/>
          <a:lstStyle/>
          <a:p>
            <a:fld id="{45BE3B5A-DE50-4E73-83D4-E953E3BF4759}" type="slidenum">
              <a:rPr lang="en-US" smtClean="0"/>
              <a:t>24</a:t>
            </a:fld>
            <a:endParaRPr lang="en-US"/>
          </a:p>
        </p:txBody>
      </p:sp>
    </p:spTree>
    <p:extLst>
      <p:ext uri="{BB962C8B-B14F-4D97-AF65-F5344CB8AC3E}">
        <p14:creationId xmlns:p14="http://schemas.microsoft.com/office/powerpoint/2010/main" val="3532078840"/>
      </p:ext>
    </p:extLst>
  </p:cSld>
  <p:clrMapOvr>
    <a:masterClrMapping/>
  </p:clrMapOvr>
</p:notes>
</file>

<file path=ppt/notesSlides/notesSlide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r>
              <a:rPr lang="en-US" altLang="en-US" sz="1200" dirty="0"/>
              <a:t>Alright we are going to dig in to a few of these questions so I can be crystal clear! 1. What is most important to you about the process of buying a home (really listen here and give them plenty of opportunity to answer) In the perfect world how would things go for you?</a:t>
            </a:r>
          </a:p>
          <a:p>
            <a:pPr marL="0" marR="0" lvl="0" indent="0" algn="l" defTabSz="914400" rtl="0" eaLnBrk="1" fontAlgn="auto" latinLnBrk="0" hangingPunct="1">
              <a:lnSpc>
                <a:spcPct val="100%"/>
              </a:lnSpc>
              <a:spcBef>
                <a:spcPts val="0"/>
              </a:spcBef>
              <a:spcAft>
                <a:spcPts val="0"/>
              </a:spcAft>
              <a:buClrTx/>
              <a:buSzTx/>
              <a:buFontTx/>
              <a:buNone/>
              <a:tabLst/>
              <a:defRPr/>
            </a:pPr>
            <a:endParaRPr lang="en-US" altLang="en-US" sz="1200" dirty="0"/>
          </a:p>
          <a:p>
            <a:pPr marL="0" marR="0" lvl="0" indent="0" algn="l" defTabSz="914400" rtl="0" eaLnBrk="1" fontAlgn="auto" latinLnBrk="0" hangingPunct="1">
              <a:lnSpc>
                <a:spcPct val="100%"/>
              </a:lnSpc>
              <a:spcBef>
                <a:spcPts val="0"/>
              </a:spcBef>
              <a:spcAft>
                <a:spcPts val="0"/>
              </a:spcAft>
              <a:buClrTx/>
              <a:buSzTx/>
              <a:buFontTx/>
              <a:buNone/>
              <a:tabLst/>
              <a:defRPr/>
            </a:pPr>
            <a:r>
              <a:rPr lang="en-US" altLang="en-US" sz="1200" dirty="0"/>
              <a:t>When you first arrived we asked you to take a few minutes to fill out this form and I want to thank you for taking the time to do so. You see this helps give us some insight as to what is most important to you and how we can best serve you. And we asked you to dream about your perfect home! We have found that when you dream about it, it has a tendency to show up!</a:t>
            </a:r>
          </a:p>
          <a:p>
            <a:pPr marL="0" marR="0" lvl="0" indent="0" algn="l" defTabSz="914400" rtl="0" eaLnBrk="1" fontAlgn="auto" latinLnBrk="0" hangingPunct="1">
              <a:lnSpc>
                <a:spcPct val="100%"/>
              </a:lnSpc>
              <a:spcBef>
                <a:spcPts val="0"/>
              </a:spcBef>
              <a:spcAft>
                <a:spcPts val="0"/>
              </a:spcAft>
              <a:buClrTx/>
              <a:buSzTx/>
              <a:buFontTx/>
              <a:buNone/>
              <a:tabLst/>
              <a:defRPr/>
            </a:pPr>
            <a:endParaRPr lang="en-US" altLang="en-US" sz="1200" dirty="0"/>
          </a:p>
          <a:p>
            <a:pPr marL="0" marR="0" lvl="0" indent="0" algn="l" defTabSz="914400" rtl="0" eaLnBrk="1" fontAlgn="auto" latinLnBrk="0" hangingPunct="1">
              <a:lnSpc>
                <a:spcPct val="100%"/>
              </a:lnSpc>
              <a:spcBef>
                <a:spcPts val="0"/>
              </a:spcBef>
              <a:spcAft>
                <a:spcPts val="0"/>
              </a:spcAft>
              <a:buClrTx/>
              <a:buSzTx/>
              <a:buFontTx/>
              <a:buNone/>
              <a:tabLst/>
              <a:defRPr/>
            </a:pPr>
            <a:r>
              <a:rPr lang="en-US" altLang="en-US" sz="1200" dirty="0"/>
              <a:t>What kind of time frame are you looking at? When do you want to be in your new home?</a:t>
            </a:r>
          </a:p>
          <a:p>
            <a:pPr marL="0" marR="0" lvl="0" indent="0" algn="l" defTabSz="914400" rtl="0" eaLnBrk="1" fontAlgn="auto" latinLnBrk="0" hangingPunct="1">
              <a:lnSpc>
                <a:spcPct val="100%"/>
              </a:lnSpc>
              <a:spcBef>
                <a:spcPts val="0"/>
              </a:spcBef>
              <a:spcAft>
                <a:spcPts val="0"/>
              </a:spcAft>
              <a:buClrTx/>
              <a:buSzTx/>
              <a:buFontTx/>
              <a:buNone/>
              <a:tabLst/>
              <a:defRPr/>
            </a:pPr>
            <a:endParaRPr lang="en-US" altLang="en-US" sz="1200" dirty="0"/>
          </a:p>
          <a:p>
            <a:pPr marL="0" marR="0" lvl="0" indent="0" algn="l" defTabSz="914400" rtl="0" eaLnBrk="1" fontAlgn="auto" latinLnBrk="0" hangingPunct="1">
              <a:lnSpc>
                <a:spcPct val="100%"/>
              </a:lnSpc>
              <a:spcBef>
                <a:spcPts val="0"/>
              </a:spcBef>
              <a:spcAft>
                <a:spcPts val="0"/>
              </a:spcAft>
              <a:buClrTx/>
              <a:buSzTx/>
              <a:buFontTx/>
              <a:buNone/>
              <a:tabLst/>
              <a:defRPr/>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5BE3B5A-DE50-4E73-83D4-E953E3BF4759}" type="slidenum">
              <a:rPr lang="en-US" smtClean="0"/>
              <a:t>3</a:t>
            </a:fld>
            <a:endParaRPr lang="en-US"/>
          </a:p>
        </p:txBody>
      </p:sp>
    </p:spTree>
    <p:extLst>
      <p:ext uri="{BB962C8B-B14F-4D97-AF65-F5344CB8AC3E}">
        <p14:creationId xmlns:p14="http://schemas.microsoft.com/office/powerpoint/2010/main" val="3936656682"/>
      </p:ext>
    </p:extLst>
  </p:cSld>
  <p:clrMapOvr>
    <a:masterClrMapping/>
  </p:clrMapOvr>
</p:notes>
</file>

<file path=ppt/notesSlides/notesSlide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200" dirty="0"/>
              <a:t>Now that we have clarified all the important stuff I want to take a few minutes and explain the real estate process to you and make sure you are clear on how things will work from here on out!</a:t>
            </a:r>
          </a:p>
          <a:p>
            <a:pPr>
              <a:spcBef>
                <a:spcPct val="0%"/>
              </a:spcBef>
            </a:pPr>
            <a:endParaRPr lang="en-US" altLang="en-US" sz="1200" dirty="0"/>
          </a:p>
          <a:p>
            <a:pPr>
              <a:spcBef>
                <a:spcPct val="0%"/>
              </a:spcBef>
            </a:pPr>
            <a:r>
              <a:rPr lang="en-US" altLang="en-US" sz="1200" dirty="0"/>
              <a:t>Agency Relationships. There are three kinds of Agency Relationships.</a:t>
            </a:r>
          </a:p>
          <a:p>
            <a:pPr>
              <a:spcBef>
                <a:spcPct val="0%"/>
              </a:spcBef>
            </a:pPr>
            <a:r>
              <a:rPr lang="en-US" altLang="en-US" sz="1200" dirty="0"/>
              <a:t>a. One to represent you as the buyer</a:t>
            </a:r>
          </a:p>
          <a:p>
            <a:pPr>
              <a:spcBef>
                <a:spcPct val="0%"/>
              </a:spcBef>
            </a:pPr>
            <a:r>
              <a:rPr lang="en-US" altLang="en-US" sz="1200" dirty="0"/>
              <a:t>b. One to represent you as the seller</a:t>
            </a:r>
          </a:p>
          <a:p>
            <a:pPr>
              <a:spcBef>
                <a:spcPct val="0%"/>
              </a:spcBef>
            </a:pPr>
            <a:r>
              <a:rPr lang="en-US" altLang="en-US" sz="1200" dirty="0"/>
              <a:t>c. And if we were to sell you any home listed by me or anyone within our company that would be called DUAL AGENCY. This means we have an obligation to treat everyone in the transaction fairly and honestly.</a:t>
            </a:r>
          </a:p>
          <a:p>
            <a:pPr>
              <a:spcBef>
                <a:spcPct val="0%"/>
              </a:spcBef>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5BE3B5A-DE50-4E73-83D4-E953E3BF4759}" type="slidenum">
              <a:rPr lang="en-US" smtClean="0"/>
              <a:t>4</a:t>
            </a:fld>
            <a:endParaRPr lang="en-US"/>
          </a:p>
        </p:txBody>
      </p:sp>
    </p:spTree>
    <p:extLst>
      <p:ext uri="{BB962C8B-B14F-4D97-AF65-F5344CB8AC3E}">
        <p14:creationId xmlns:p14="http://schemas.microsoft.com/office/powerpoint/2010/main" val="1594497728"/>
      </p:ext>
    </p:extLst>
  </p:cSld>
  <p:clrMapOvr>
    <a:masterClrMapping/>
  </p:clrMapOvr>
</p:notes>
</file>

<file path=ppt/notesSlides/notesSlide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200" dirty="0"/>
              <a:t>Reticular Activator. This is a tiny part of your brain that heightens your awareness of what is going on around you. For example, pregnant women notice other pregnant women. Buy a red car and all of a sudden you see the same red car everywhere you go. We tell you this because now that you are in the market for a home all of a sudden you see anything to do with real estate everywhere you go. You notice for sale signs in places you never noticed before. Everyone seems to be talking about real estate. All of a sudden everyone wants to give you advice on who to use, what to do, where to go… sound familiar? I tell you this for TWO REASONS. </a:t>
            </a:r>
          </a:p>
          <a:p>
            <a:pPr>
              <a:spcBef>
                <a:spcPct val="0%"/>
              </a:spcBef>
            </a:pPr>
            <a:r>
              <a:rPr lang="en-US" altLang="en-US" sz="1200" dirty="0"/>
              <a:t>	a. One because I want you to remember that I am a full time professional and this is what I do every day, so bring all those questions to me and I will get you the answers. All those people who cant wait to give you advice don’t necessarily know your personal situation and all the things we have discussed and reviewed to help you find the best possible home for your situation.</a:t>
            </a:r>
          </a:p>
          <a:p>
            <a:pPr>
              <a:spcBef>
                <a:spcPct val="0%"/>
              </a:spcBef>
            </a:pPr>
            <a:r>
              <a:rPr lang="en-US" altLang="en-US" sz="1200" dirty="0"/>
              <a:t>	</a:t>
            </a:r>
          </a:p>
          <a:p>
            <a:pPr>
              <a:spcBef>
                <a:spcPct val="0%"/>
              </a:spcBef>
            </a:pPr>
            <a:r>
              <a:rPr lang="en-US" altLang="en-US" sz="1200" dirty="0"/>
              <a:t>-&gt;Transition to Next Slide…</a:t>
            </a:r>
          </a:p>
          <a:p>
            <a:pPr>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45BE3B5A-DE50-4E73-83D4-E953E3BF4759}" type="slidenum">
              <a:rPr lang="en-US" smtClean="0"/>
              <a:t>5</a:t>
            </a:fld>
            <a:endParaRPr lang="en-US"/>
          </a:p>
        </p:txBody>
      </p:sp>
    </p:spTree>
    <p:extLst>
      <p:ext uri="{BB962C8B-B14F-4D97-AF65-F5344CB8AC3E}">
        <p14:creationId xmlns:p14="http://schemas.microsoft.com/office/powerpoint/2010/main" val="2473329911"/>
      </p:ext>
    </p:extLst>
  </p:cSld>
  <p:clrMapOvr>
    <a:masterClrMapping/>
  </p:clrMapOvr>
</p:notes>
</file>

<file path=ppt/notesSlides/notesSlide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Second reason is that my business is built on referrals from great people like you so if you hear of someone else who is in the real estate market I would appreciate you sending them my way.</a:t>
            </a:r>
          </a:p>
          <a:p>
            <a:pPr>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45BE3B5A-DE50-4E73-83D4-E953E3BF4759}" type="slidenum">
              <a:rPr lang="en-US" smtClean="0"/>
              <a:t>6</a:t>
            </a:fld>
            <a:endParaRPr lang="en-US"/>
          </a:p>
        </p:txBody>
      </p:sp>
    </p:spTree>
    <p:extLst>
      <p:ext uri="{BB962C8B-B14F-4D97-AF65-F5344CB8AC3E}">
        <p14:creationId xmlns:p14="http://schemas.microsoft.com/office/powerpoint/2010/main" val="3495891487"/>
      </p:ext>
    </p:extLst>
  </p:cSld>
  <p:clrMapOvr>
    <a:masterClrMapping/>
  </p:clrMapOvr>
</p:notes>
</file>

<file path=ppt/notesSlides/notesSlide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r>
              <a:rPr lang="en-US" altLang="en-US" dirty="0"/>
              <a:t>Here is some information of who I am and my experience. </a:t>
            </a:r>
          </a:p>
          <a:p>
            <a:endParaRPr lang="en-US" dirty="0"/>
          </a:p>
        </p:txBody>
      </p:sp>
      <p:sp>
        <p:nvSpPr>
          <p:cNvPr id="4" name="Slide Number Placeholder 3"/>
          <p:cNvSpPr>
            <a:spLocks noGrp="1"/>
          </p:cNvSpPr>
          <p:nvPr>
            <p:ph type="sldNum" sz="quarter" idx="10"/>
          </p:nvPr>
        </p:nvSpPr>
        <p:spPr/>
        <p:txBody>
          <a:bodyPr/>
          <a:lstStyle/>
          <a:p>
            <a:fld id="{45BE3B5A-DE50-4E73-83D4-E953E3BF4759}" type="slidenum">
              <a:rPr lang="en-US" smtClean="0"/>
              <a:t>7</a:t>
            </a:fld>
            <a:endParaRPr lang="en-US"/>
          </a:p>
        </p:txBody>
      </p:sp>
    </p:spTree>
    <p:extLst>
      <p:ext uri="{BB962C8B-B14F-4D97-AF65-F5344CB8AC3E}">
        <p14:creationId xmlns:p14="http://schemas.microsoft.com/office/powerpoint/2010/main" val="302525055"/>
      </p:ext>
    </p:extLst>
  </p:cSld>
  <p:clrMapOvr>
    <a:masterClrMapping/>
  </p:clrMapOvr>
</p:notes>
</file>

<file path=ppt/notesSlides/notesSlide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2025">
              <a:spcBef>
                <a:spcPct val="0%"/>
              </a:spcBef>
            </a:pPr>
            <a:r>
              <a:rPr lang="en-US" altLang="en-US" sz="1200" dirty="0"/>
              <a:t>My schedule is.. I am available Monday thru Friday and by appointments evenings and Saturdays. I take Sundays off to be with my family.</a:t>
            </a:r>
          </a:p>
          <a:p>
            <a:pPr defTabSz="962025">
              <a:spcBef>
                <a:spcPct val="0%"/>
              </a:spcBef>
            </a:pPr>
            <a:endParaRPr lang="en-US" altLang="en-US" sz="1200" dirty="0"/>
          </a:p>
          <a:p>
            <a:pPr defTabSz="962025">
              <a:spcBef>
                <a:spcPct val="0%"/>
              </a:spcBef>
            </a:pPr>
            <a:r>
              <a:rPr lang="en-US" altLang="en-US" sz="1200" dirty="0"/>
              <a:t>I have a few people that help me on my team and I have hand picked them to take great care of you.  ______ is my team manger and is available to help you with anything you need in my absence including showing you homes and helping you with contracts. ______ is my transaction manager and once we find you the perfect home, he will handle all the details such as collecting disclosures, ordering inspections and much more….</a:t>
            </a:r>
          </a:p>
          <a:p>
            <a:pPr defTabSz="962025">
              <a:spcBef>
                <a:spcPct val="0%"/>
              </a:spcBef>
            </a:pPr>
            <a:endParaRPr lang="en-US" altLang="en-US" sz="1200" dirty="0"/>
          </a:p>
          <a:p>
            <a:pPr defTabSz="962025">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45BE3B5A-DE50-4E73-83D4-E953E3BF4759}" type="slidenum">
              <a:rPr lang="en-US" smtClean="0"/>
              <a:t>8</a:t>
            </a:fld>
            <a:endParaRPr lang="en-US"/>
          </a:p>
        </p:txBody>
      </p:sp>
    </p:spTree>
    <p:extLst>
      <p:ext uri="{BB962C8B-B14F-4D97-AF65-F5344CB8AC3E}">
        <p14:creationId xmlns:p14="http://schemas.microsoft.com/office/powerpoint/2010/main" val="1001843732"/>
      </p:ext>
    </p:extLst>
  </p:cSld>
  <p:clrMapOvr>
    <a:masterClrMapping/>
  </p:clrMapOvr>
</p:notes>
</file>

<file path=ppt/notesSlides/notesSlide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sz="1200" dirty="0"/>
              <a:t>8. Right now in our market we have a variety of different sellers that each have specific requirements such as HUD/VA Homes these are homes that have been taken back by the Department of HUD (housing and urban development) and VA Homes that have been taken back by the Department of Veterans Affairs. They each have their own requirements </a:t>
            </a:r>
          </a:p>
          <a:p>
            <a:pPr fontAlgn="auto">
              <a:spcBef>
                <a:spcPts val="0"/>
              </a:spcBef>
              <a:spcAft>
                <a:spcPts val="0"/>
              </a:spcAft>
              <a:defRPr/>
            </a:pPr>
            <a:r>
              <a:rPr lang="en-US" sz="1200" dirty="0"/>
              <a:t>for purchasing these homes but are all also listing in our local MLS which your link that we will set up has access to. In addition there are Bank Owned homes or other names are REO or Foreclosures and then there are Short Sales. Most of these homes are sold as-is with no repairs to be done by seller and disclosures are very limited due to the fact that the sellers have never occupied the homes and they are exempt from certain disclosure laws. Short sales are where the owner owes more than the home is worth thus we are trying to negotiate with the bank to take a reduced payoff and the seller must qualify for this principal reduction and must show a financial hardship. This process can take several months with no guarantee of acceptance or approval by the bank.</a:t>
            </a:r>
          </a:p>
          <a:p>
            <a:pPr fontAlgn="auto">
              <a:spcBef>
                <a:spcPts val="0"/>
              </a:spcBef>
              <a:spcAft>
                <a:spcPts val="0"/>
              </a:spcAft>
              <a:defRPr/>
            </a:pPr>
            <a:endParaRPr lang="en-US" sz="1200" dirty="0"/>
          </a:p>
          <a:p>
            <a:pPr fontAlgn="auto">
              <a:spcBef>
                <a:spcPts val="0"/>
              </a:spcBef>
              <a:spcAft>
                <a:spcPts val="0"/>
              </a:spcAft>
              <a:defRPr/>
            </a:pPr>
            <a:r>
              <a:rPr lang="en-US" sz="1200" dirty="0"/>
              <a:t>9. Many times you will find a particular home on a different website other than the link we have arranged for you and you will wonder why these are not in your link. There are a number of reasons why they may not be there.</a:t>
            </a:r>
          </a:p>
          <a:p>
            <a:pPr fontAlgn="auto">
              <a:spcBef>
                <a:spcPts val="0"/>
              </a:spcBef>
              <a:spcAft>
                <a:spcPts val="0"/>
              </a:spcAft>
              <a:defRPr/>
            </a:pPr>
            <a:r>
              <a:rPr lang="en-US" sz="1200" dirty="0"/>
              <a:t>	a. They are pending sale</a:t>
            </a:r>
          </a:p>
          <a:p>
            <a:pPr fontAlgn="auto">
              <a:spcBef>
                <a:spcPts val="0"/>
              </a:spcBef>
              <a:spcAft>
                <a:spcPts val="0"/>
              </a:spcAft>
              <a:defRPr/>
            </a:pPr>
            <a:r>
              <a:rPr lang="en-US" sz="1200" dirty="0"/>
              <a:t>	b. They are a for sale by owner</a:t>
            </a:r>
          </a:p>
          <a:p>
            <a:pPr fontAlgn="auto">
              <a:spcBef>
                <a:spcPts val="0"/>
              </a:spcBef>
              <a:spcAft>
                <a:spcPts val="0"/>
              </a:spcAft>
              <a:defRPr/>
            </a:pPr>
            <a:r>
              <a:rPr lang="en-US" sz="1200" dirty="0"/>
              <a:t>	c. They are in a different zip code or have different parameters than we originally </a:t>
            </a:r>
            <a:r>
              <a:rPr lang="en-US" sz="1200" dirty="0" err="1"/>
              <a:t>layed</a:t>
            </a:r>
            <a:r>
              <a:rPr lang="en-US" sz="1200" dirty="0"/>
              <a:t> out.</a:t>
            </a:r>
          </a:p>
          <a:p>
            <a:pPr fontAlgn="auto">
              <a:spcBef>
                <a:spcPts val="0"/>
              </a:spcBef>
              <a:spcAft>
                <a:spcPts val="0"/>
              </a:spcAft>
              <a:defRPr/>
            </a:pPr>
            <a:endParaRPr lang="en-US" sz="1200" dirty="0"/>
          </a:p>
          <a:p>
            <a:pPr fontAlgn="auto">
              <a:spcBef>
                <a:spcPts val="0"/>
              </a:spcBef>
              <a:spcAft>
                <a:spcPts val="0"/>
              </a:spcAft>
              <a:defRPr/>
            </a:pPr>
            <a:endParaRPr lang="en-US" dirty="0"/>
          </a:p>
          <a:p>
            <a:endParaRPr lang="en-US" dirty="0"/>
          </a:p>
        </p:txBody>
      </p:sp>
      <p:sp>
        <p:nvSpPr>
          <p:cNvPr id="4" name="Slide Number Placeholder 3"/>
          <p:cNvSpPr>
            <a:spLocks noGrp="1"/>
          </p:cNvSpPr>
          <p:nvPr>
            <p:ph type="sldNum" sz="quarter" idx="10"/>
          </p:nvPr>
        </p:nvSpPr>
        <p:spPr/>
        <p:txBody>
          <a:bodyPr/>
          <a:lstStyle/>
          <a:p>
            <a:fld id="{45BE3B5A-DE50-4E73-83D4-E953E3BF4759}" type="slidenum">
              <a:rPr lang="en-US" smtClean="0"/>
              <a:t>9</a:t>
            </a:fld>
            <a:endParaRPr lang="en-US"/>
          </a:p>
        </p:txBody>
      </p:sp>
    </p:spTree>
    <p:extLst>
      <p:ext uri="{BB962C8B-B14F-4D97-AF65-F5344CB8AC3E}">
        <p14:creationId xmlns:p14="http://schemas.microsoft.com/office/powerpoint/2010/main" val="1428090279"/>
      </p:ext>
    </p:extLst>
  </p:cSld>
  <p:clrMapOvr>
    <a:masterClrMapping/>
  </p:clrMapOvr>
</p:notes>
</file>

<file path=ppt/slideLayouts/_rels/slideLayout1.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0.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1.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2.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3.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4.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5.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6.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7.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8.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9.xml.rels><?xml version="1.0" encoding="UTF-8" standalone="yes"?>
<Relationships xmlns="http://schemas.openxmlformats.org/package/2006/relationships"><Relationship Id="rId1" Type="http://purl.oclc.org/ooxml/officeDocument/relationships/slideMaster" Target="../slideMasters/slideMaster1.xml"/></Relationships>
</file>

<file path=ppt/slideLayouts/slideLayout1.xml><?xml version="1.0" encoding="utf-8"?>
<p:sldLayout xmlns:a="http://purl.oclc.org/ooxml/drawingml/main" xmlns:r="http://purl.oclc.org/ooxml/officeDocument/relationships" xmlns:p="http://purl.oclc.org/ooxml/presentationml/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221F2E2-AA3D-4009-8A3B-0F9D0FC33D46}" type="datetimeFigureOut">
              <a:rPr lang="en-US" smtClean="0"/>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4E16CC-924A-4A93-B97D-92E731A196DC}" type="slidenum">
              <a:rPr lang="en-US" smtClean="0"/>
              <a:t>‹#›</a:t>
            </a:fld>
            <a:endParaRPr lang="en-US"/>
          </a:p>
        </p:txBody>
      </p:sp>
    </p:spTree>
    <p:extLst>
      <p:ext uri="{BB962C8B-B14F-4D97-AF65-F5344CB8AC3E}">
        <p14:creationId xmlns:p14="http://schemas.microsoft.com/office/powerpoint/2010/main" val="107877215"/>
      </p:ext>
    </p:extLst>
  </p:cSld>
  <p:clrMapOvr>
    <a:masterClrMapping/>
  </p:clrMapOvr>
</p:sldLayout>
</file>

<file path=ppt/slideLayouts/slideLayout10.xml><?xml version="1.0" encoding="utf-8"?>
<p:sldLayout xmlns:a="http://purl.oclc.org/ooxml/drawingml/main" xmlns:r="http://purl.oclc.org/ooxml/officeDocument/relationships" xmlns:p="http://purl.oclc.org/ooxml/presentationml/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21F2E2-AA3D-4009-8A3B-0F9D0FC33D46}" type="datetimeFigureOut">
              <a:rPr lang="en-US" smtClean="0"/>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4E16CC-924A-4A93-B97D-92E731A196DC}" type="slidenum">
              <a:rPr lang="en-US" smtClean="0"/>
              <a:t>‹#›</a:t>
            </a:fld>
            <a:endParaRPr lang="en-US"/>
          </a:p>
        </p:txBody>
      </p:sp>
    </p:spTree>
    <p:extLst>
      <p:ext uri="{BB962C8B-B14F-4D97-AF65-F5344CB8AC3E}">
        <p14:creationId xmlns:p14="http://schemas.microsoft.com/office/powerpoint/2010/main" val="3307342703"/>
      </p:ext>
    </p:extLst>
  </p:cSld>
  <p:clrMapOvr>
    <a:masterClrMapping/>
  </p:clrMapOvr>
</p:sldLayout>
</file>

<file path=ppt/slideLayouts/slideLayout11.xml><?xml version="1.0" encoding="utf-8"?>
<p:sldLayout xmlns:a="http://purl.oclc.org/ooxml/drawingml/main" xmlns:r="http://purl.oclc.org/ooxml/officeDocument/relationships" xmlns:p="http://purl.oclc.org/ooxml/presentationml/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21F2E2-AA3D-4009-8A3B-0F9D0FC33D46}" type="datetimeFigureOut">
              <a:rPr lang="en-US" smtClean="0"/>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4E16CC-924A-4A93-B97D-92E731A196DC}" type="slidenum">
              <a:rPr lang="en-US" smtClean="0"/>
              <a:t>‹#›</a:t>
            </a:fld>
            <a:endParaRPr lang="en-US"/>
          </a:p>
        </p:txBody>
      </p:sp>
    </p:spTree>
    <p:extLst>
      <p:ext uri="{BB962C8B-B14F-4D97-AF65-F5344CB8AC3E}">
        <p14:creationId xmlns:p14="http://schemas.microsoft.com/office/powerpoint/2010/main" val="2139386860"/>
      </p:ext>
    </p:extLst>
  </p:cSld>
  <p:clrMapOvr>
    <a:masterClrMapping/>
  </p:clrMapOvr>
</p:sldLayout>
</file>

<file path=ppt/slideLayouts/slideLayout2.xml><?xml version="1.0" encoding="utf-8"?>
<p:sldLayout xmlns:a="http://purl.oclc.org/ooxml/drawingml/main" xmlns:r="http://purl.oclc.org/ooxml/officeDocument/relationships" xmlns:p="http://purl.oclc.org/ooxml/presentationml/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21F2E2-AA3D-4009-8A3B-0F9D0FC33D46}" type="datetimeFigureOut">
              <a:rPr lang="en-US" smtClean="0"/>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4E16CC-924A-4A93-B97D-92E731A196DC}" type="slidenum">
              <a:rPr lang="en-US" smtClean="0"/>
              <a:t>‹#›</a:t>
            </a:fld>
            <a:endParaRPr lang="en-US"/>
          </a:p>
        </p:txBody>
      </p:sp>
    </p:spTree>
    <p:extLst>
      <p:ext uri="{BB962C8B-B14F-4D97-AF65-F5344CB8AC3E}">
        <p14:creationId xmlns:p14="http://schemas.microsoft.com/office/powerpoint/2010/main" val="1974247509"/>
      </p:ext>
    </p:extLst>
  </p:cSld>
  <p:clrMapOvr>
    <a:masterClrMapping/>
  </p:clrMapOvr>
</p:sldLayout>
</file>

<file path=ppt/slideLayouts/slideLayout3.xml><?xml version="1.0" encoding="utf-8"?>
<p:sldLayout xmlns:a="http://purl.oclc.org/ooxml/drawingml/main" xmlns:r="http://purl.oclc.org/ooxml/officeDocument/relationships" xmlns:p="http://purl.oclc.org/ooxml/presentationml/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
                  </a:schemeClr>
                </a:solidFill>
              </a:defRPr>
            </a:lvl1pPr>
            <a:lvl2pPr marL="457200" indent="0">
              <a:buNone/>
              <a:defRPr sz="2000">
                <a:solidFill>
                  <a:schemeClr val="tx1">
                    <a:tint val="75%"/>
                  </a:schemeClr>
                </a:solidFill>
              </a:defRPr>
            </a:lvl2pPr>
            <a:lvl3pPr marL="914400" indent="0">
              <a:buNone/>
              <a:defRPr sz="1800">
                <a:solidFill>
                  <a:schemeClr val="tx1">
                    <a:tint val="75%"/>
                  </a:schemeClr>
                </a:solidFill>
              </a:defRPr>
            </a:lvl3pPr>
            <a:lvl4pPr marL="1371600" indent="0">
              <a:buNone/>
              <a:defRPr sz="1600">
                <a:solidFill>
                  <a:schemeClr val="tx1">
                    <a:tint val="75%"/>
                  </a:schemeClr>
                </a:solidFill>
              </a:defRPr>
            </a:lvl4pPr>
            <a:lvl5pPr marL="1828800" indent="0">
              <a:buNone/>
              <a:defRPr sz="1600">
                <a:solidFill>
                  <a:schemeClr val="tx1">
                    <a:tint val="75%"/>
                  </a:schemeClr>
                </a:solidFill>
              </a:defRPr>
            </a:lvl5pPr>
            <a:lvl6pPr marL="2286000" indent="0">
              <a:buNone/>
              <a:defRPr sz="1600">
                <a:solidFill>
                  <a:schemeClr val="tx1">
                    <a:tint val="75%"/>
                  </a:schemeClr>
                </a:solidFill>
              </a:defRPr>
            </a:lvl6pPr>
            <a:lvl7pPr marL="2743200" indent="0">
              <a:buNone/>
              <a:defRPr sz="1600">
                <a:solidFill>
                  <a:schemeClr val="tx1">
                    <a:tint val="75%"/>
                  </a:schemeClr>
                </a:solidFill>
              </a:defRPr>
            </a:lvl7pPr>
            <a:lvl8pPr marL="3200400" indent="0">
              <a:buNone/>
              <a:defRPr sz="1600">
                <a:solidFill>
                  <a:schemeClr val="tx1">
                    <a:tint val="75%"/>
                  </a:schemeClr>
                </a:solidFill>
              </a:defRPr>
            </a:lvl8pPr>
            <a:lvl9pPr marL="3657600" indent="0">
              <a:buNone/>
              <a:defRPr sz="1600">
                <a:solidFill>
                  <a:schemeClr val="tx1">
                    <a:tint val="75%"/>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21F2E2-AA3D-4009-8A3B-0F9D0FC33D46}" type="datetimeFigureOut">
              <a:rPr lang="en-US" smtClean="0"/>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4E16CC-924A-4A93-B97D-92E731A196DC}" type="slidenum">
              <a:rPr lang="en-US" smtClean="0"/>
              <a:t>‹#›</a:t>
            </a:fld>
            <a:endParaRPr lang="en-US"/>
          </a:p>
        </p:txBody>
      </p:sp>
    </p:spTree>
    <p:extLst>
      <p:ext uri="{BB962C8B-B14F-4D97-AF65-F5344CB8AC3E}">
        <p14:creationId xmlns:p14="http://schemas.microsoft.com/office/powerpoint/2010/main" val="551937245"/>
      </p:ext>
    </p:extLst>
  </p:cSld>
  <p:clrMapOvr>
    <a:masterClrMapping/>
  </p:clrMapOvr>
</p:sldLayout>
</file>

<file path=ppt/slideLayouts/slideLayout4.xml><?xml version="1.0" encoding="utf-8"?>
<p:sldLayout xmlns:a="http://purl.oclc.org/ooxml/drawingml/main" xmlns:r="http://purl.oclc.org/ooxml/officeDocument/relationships" xmlns:p="http://purl.oclc.org/ooxml/presentationml/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21F2E2-AA3D-4009-8A3B-0F9D0FC33D46}" type="datetimeFigureOut">
              <a:rPr lang="en-US" smtClean="0"/>
              <a:t>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4E16CC-924A-4A93-B97D-92E731A196DC}" type="slidenum">
              <a:rPr lang="en-US" smtClean="0"/>
              <a:t>‹#›</a:t>
            </a:fld>
            <a:endParaRPr lang="en-US"/>
          </a:p>
        </p:txBody>
      </p:sp>
    </p:spTree>
    <p:extLst>
      <p:ext uri="{BB962C8B-B14F-4D97-AF65-F5344CB8AC3E}">
        <p14:creationId xmlns:p14="http://schemas.microsoft.com/office/powerpoint/2010/main" val="4281421530"/>
      </p:ext>
    </p:extLst>
  </p:cSld>
  <p:clrMapOvr>
    <a:masterClrMapping/>
  </p:clrMapOvr>
</p:sldLayout>
</file>

<file path=ppt/slideLayouts/slideLayout5.xml><?xml version="1.0" encoding="utf-8"?>
<p:sldLayout xmlns:a="http://purl.oclc.org/ooxml/drawingml/main" xmlns:r="http://purl.oclc.org/ooxml/officeDocument/relationships" xmlns:p="http://purl.oclc.org/ooxml/presentationml/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21F2E2-AA3D-4009-8A3B-0F9D0FC33D46}" type="datetimeFigureOut">
              <a:rPr lang="en-US" smtClean="0"/>
              <a:t>2/14/2017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4E16CC-924A-4A93-B97D-92E731A196DC}" type="slidenum">
              <a:rPr lang="en-US" smtClean="0"/>
              <a:t>‹#›</a:t>
            </a:fld>
            <a:endParaRPr lang="en-US"/>
          </a:p>
        </p:txBody>
      </p:sp>
    </p:spTree>
    <p:extLst>
      <p:ext uri="{BB962C8B-B14F-4D97-AF65-F5344CB8AC3E}">
        <p14:creationId xmlns:p14="http://schemas.microsoft.com/office/powerpoint/2010/main" val="3090111828"/>
      </p:ext>
    </p:extLst>
  </p:cSld>
  <p:clrMapOvr>
    <a:masterClrMapping/>
  </p:clrMapOvr>
</p:sldLayout>
</file>

<file path=ppt/slideLayouts/slideLayout6.xml><?xml version="1.0" encoding="utf-8"?>
<p:sldLayout xmlns:a="http://purl.oclc.org/ooxml/drawingml/main" xmlns:r="http://purl.oclc.org/ooxml/officeDocument/relationships" xmlns:p="http://purl.oclc.org/ooxml/presentationml/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21F2E2-AA3D-4009-8A3B-0F9D0FC33D46}" type="datetimeFigureOut">
              <a:rPr lang="en-US" smtClean="0"/>
              <a:t>2/14/2017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4E16CC-924A-4A93-B97D-92E731A196DC}" type="slidenum">
              <a:rPr lang="en-US" smtClean="0"/>
              <a:t>‹#›</a:t>
            </a:fld>
            <a:endParaRPr lang="en-US"/>
          </a:p>
        </p:txBody>
      </p:sp>
    </p:spTree>
    <p:extLst>
      <p:ext uri="{BB962C8B-B14F-4D97-AF65-F5344CB8AC3E}">
        <p14:creationId xmlns:p14="http://schemas.microsoft.com/office/powerpoint/2010/main" val="3210783011"/>
      </p:ext>
    </p:extLst>
  </p:cSld>
  <p:clrMapOvr>
    <a:masterClrMapping/>
  </p:clrMapOvr>
</p:sldLayout>
</file>

<file path=ppt/slideLayouts/slideLayout7.xml><?xml version="1.0" encoding="utf-8"?>
<p:sldLayout xmlns:a="http://purl.oclc.org/ooxml/drawingml/main" xmlns:r="http://purl.oclc.org/ooxml/officeDocument/relationships" xmlns:p="http://purl.oclc.org/ooxml/presentationml/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21F2E2-AA3D-4009-8A3B-0F9D0FC33D46}" type="datetimeFigureOut">
              <a:rPr lang="en-US" smtClean="0"/>
              <a:t>2/14/2017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4E16CC-924A-4A93-B97D-92E731A196DC}" type="slidenum">
              <a:rPr lang="en-US" smtClean="0"/>
              <a:t>‹#›</a:t>
            </a:fld>
            <a:endParaRPr lang="en-US"/>
          </a:p>
        </p:txBody>
      </p:sp>
    </p:spTree>
    <p:extLst>
      <p:ext uri="{BB962C8B-B14F-4D97-AF65-F5344CB8AC3E}">
        <p14:creationId xmlns:p14="http://schemas.microsoft.com/office/powerpoint/2010/main" val="1300356191"/>
      </p:ext>
    </p:extLst>
  </p:cSld>
  <p:clrMapOvr>
    <a:masterClrMapping/>
  </p:clrMapOvr>
</p:sldLayout>
</file>

<file path=ppt/slideLayouts/slideLayout8.xml><?xml version="1.0" encoding="utf-8"?>
<p:sldLayout xmlns:a="http://purl.oclc.org/ooxml/drawingml/main" xmlns:r="http://purl.oclc.org/ooxml/officeDocument/relationships" xmlns:p="http://purl.oclc.org/ooxml/presentationml/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21F2E2-AA3D-4009-8A3B-0F9D0FC33D46}" type="datetimeFigureOut">
              <a:rPr lang="en-US" smtClean="0"/>
              <a:t>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4E16CC-924A-4A93-B97D-92E731A196DC}" type="slidenum">
              <a:rPr lang="en-US" smtClean="0"/>
              <a:t>‹#›</a:t>
            </a:fld>
            <a:endParaRPr lang="en-US"/>
          </a:p>
        </p:txBody>
      </p:sp>
    </p:spTree>
    <p:extLst>
      <p:ext uri="{BB962C8B-B14F-4D97-AF65-F5344CB8AC3E}">
        <p14:creationId xmlns:p14="http://schemas.microsoft.com/office/powerpoint/2010/main" val="2479719615"/>
      </p:ext>
    </p:extLst>
  </p:cSld>
  <p:clrMapOvr>
    <a:masterClrMapping/>
  </p:clrMapOvr>
</p:sldLayout>
</file>

<file path=ppt/slideLayouts/slideLayout9.xml><?xml version="1.0" encoding="utf-8"?>
<p:sldLayout xmlns:a="http://purl.oclc.org/ooxml/drawingml/main" xmlns:r="http://purl.oclc.org/ooxml/officeDocument/relationships" xmlns:p="http://purl.oclc.org/ooxml/presentationml/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21F2E2-AA3D-4009-8A3B-0F9D0FC33D46}" type="datetimeFigureOut">
              <a:rPr lang="en-US" smtClean="0"/>
              <a:t>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4E16CC-924A-4A93-B97D-92E731A196DC}" type="slidenum">
              <a:rPr lang="en-US" smtClean="0"/>
              <a:t>‹#›</a:t>
            </a:fld>
            <a:endParaRPr lang="en-US"/>
          </a:p>
        </p:txBody>
      </p:sp>
    </p:spTree>
    <p:extLst>
      <p:ext uri="{BB962C8B-B14F-4D97-AF65-F5344CB8AC3E}">
        <p14:creationId xmlns:p14="http://schemas.microsoft.com/office/powerpoint/2010/main" val="3598240114"/>
      </p:ext>
    </p:extLst>
  </p:cSld>
  <p:clrMapOvr>
    <a:masterClrMapping/>
  </p:clrMapOvr>
</p:sldLayout>
</file>

<file path=ppt/slideMasters/_rels/slideMaster1.xml.rels><?xml version="1.0" encoding="UTF-8" standalone="yes"?>
<Relationships xmlns="http://schemas.openxmlformats.org/package/2006/relationships"><Relationship Id="rId8" Type="http://purl.oclc.org/ooxml/officeDocument/relationships/slideLayout" Target="../slideLayouts/slideLayout8.xml"/><Relationship Id="rId3" Type="http://purl.oclc.org/ooxml/officeDocument/relationships/slideLayout" Target="../slideLayouts/slideLayout3.xml"/><Relationship Id="rId7" Type="http://purl.oclc.org/ooxml/officeDocument/relationships/slideLayout" Target="../slideLayouts/slideLayout7.xml"/><Relationship Id="rId12" Type="http://purl.oclc.org/ooxml/officeDocument/relationships/theme" Target="../theme/theme1.xml"/><Relationship Id="rId2" Type="http://purl.oclc.org/ooxml/officeDocument/relationships/slideLayout" Target="../slideLayouts/slideLayout2.xml"/><Relationship Id="rId1" Type="http://purl.oclc.org/ooxml/officeDocument/relationships/slideLayout" Target="../slideLayouts/slideLayout1.xml"/><Relationship Id="rId6" Type="http://purl.oclc.org/ooxml/officeDocument/relationships/slideLayout" Target="../slideLayouts/slideLayout6.xml"/><Relationship Id="rId11" Type="http://purl.oclc.org/ooxml/officeDocument/relationships/slideLayout" Target="../slideLayouts/slideLayout11.xml"/><Relationship Id="rId5" Type="http://purl.oclc.org/ooxml/officeDocument/relationships/slideLayout" Target="../slideLayouts/slideLayout5.xml"/><Relationship Id="rId10" Type="http://purl.oclc.org/ooxml/officeDocument/relationships/slideLayout" Target="../slideLayouts/slideLayout10.xml"/><Relationship Id="rId4" Type="http://purl.oclc.org/ooxml/officeDocument/relationships/slideLayout" Target="../slideLayouts/slideLayout4.xml"/><Relationship Id="rId9" Type="http://purl.oclc.org/ooxml/officeDocument/relationships/slideLayout" Target="../slideLayouts/slideLayout9.xml"/></Relationships>
</file>

<file path=ppt/slideMasters/slideMaster1.xml><?xml version="1.0" encoding="utf-8"?>
<p:sldMaster xmlns:a="http://purl.oclc.org/ooxml/drawingml/main" xmlns:r="http://purl.oclc.org/ooxml/officeDocument/relationships" xmlns:p="http://purl.oclc.org/ooxml/presentationml/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
                  </a:schemeClr>
                </a:solidFill>
              </a:defRPr>
            </a:lvl1pPr>
          </a:lstStyle>
          <a:p>
            <a:fld id="{8221F2E2-AA3D-4009-8A3B-0F9D0FC33D46}" type="datetimeFigureOut">
              <a:rPr lang="en-US" smtClean="0"/>
              <a:t>2/14/2017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
                  </a:schemeClr>
                </a:solidFill>
              </a:defRPr>
            </a:lvl1pPr>
          </a:lstStyle>
          <a:p>
            <a:fld id="{794E16CC-924A-4A93-B97D-92E731A196DC}" type="slidenum">
              <a:rPr lang="en-US" smtClean="0"/>
              <a:t>‹#›</a:t>
            </a:fld>
            <a:endParaRPr lang="en-US"/>
          </a:p>
        </p:txBody>
      </p:sp>
    </p:spTree>
    <p:extLst>
      <p:ext uri="{BB962C8B-B14F-4D97-AF65-F5344CB8AC3E}">
        <p14:creationId xmlns:p14="http://schemas.microsoft.com/office/powerpoint/2010/main" val="825327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purl.oclc.org/ooxml/officeDocument/relationships/image" Target="../media/image1.jpeg"/><Relationship Id="rId2" Type="http://purl.oclc.org/ooxml/officeDocument/relationships/notesSlide" Target="../notesSlides/notesSlide1.xml"/><Relationship Id="rId1" Type="http://purl.oclc.org/ooxml/officeDocument/relationships/slideLayout" Target="../slideLayouts/slideLayout1.xml"/><Relationship Id="rId4" Type="http://purl.oclc.org/ooxml/officeDocument/relationships/image" Target="../media/image2.png"/></Relationships>
</file>

<file path=ppt/slides/_rels/slide10.xml.rels><?xml version="1.0" encoding="UTF-8" standalone="yes"?>
<Relationships xmlns="http://schemas.openxmlformats.org/package/2006/relationships"><Relationship Id="rId3" Type="http://purl.oclc.org/ooxml/officeDocument/relationships/image" Target="../media/image2.png"/><Relationship Id="rId2" Type="http://purl.oclc.org/ooxml/officeDocument/relationships/image" Target="../media/image21.jpeg"/><Relationship Id="rId1" Type="http://purl.oclc.org/ooxml/officeDocument/relationships/slideLayout" Target="../slideLayouts/slideLayout1.xml"/></Relationships>
</file>

<file path=ppt/slides/_rels/slide11.xml.rels><?xml version="1.0" encoding="UTF-8" standalone="yes"?>
<Relationships xmlns="http://schemas.openxmlformats.org/package/2006/relationships"><Relationship Id="rId3" Type="http://purl.oclc.org/ooxml/officeDocument/relationships/image" Target="../media/image2.png"/><Relationship Id="rId2" Type="http://purl.oclc.org/ooxml/officeDocument/relationships/notesSlide" Target="../notesSlides/notesSlide10.xml"/><Relationship Id="rId1" Type="http://purl.oclc.org/ooxml/officeDocument/relationships/slideLayout" Target="../slideLayouts/slideLayout2.xml"/><Relationship Id="rId4" Type="http://purl.oclc.org/ooxml/officeDocument/relationships/image" Target="../media/image22.jpeg"/></Relationships>
</file>

<file path=ppt/slides/_rels/slide12.xml.rels><?xml version="1.0" encoding="UTF-8" standalone="yes"?>
<Relationships xmlns="http://schemas.openxmlformats.org/package/2006/relationships"><Relationship Id="rId3" Type="http://purl.oclc.org/ooxml/officeDocument/relationships/image" Target="../media/image2.png"/><Relationship Id="rId2" Type="http://purl.oclc.org/ooxml/officeDocument/relationships/notesSlide" Target="../notesSlides/notesSlide11.xml"/><Relationship Id="rId1" Type="http://purl.oclc.org/ooxml/officeDocument/relationships/slideLayout" Target="../slideLayouts/slideLayout1.xml"/><Relationship Id="rId5" Type="http://purl.oclc.org/ooxml/officeDocument/relationships/image" Target="../media/image24.jpeg"/><Relationship Id="rId4" Type="http://purl.oclc.org/ooxml/officeDocument/relationships/image" Target="../media/image23.jpeg"/></Relationships>
</file>

<file path=ppt/slides/_rels/slide13.xml.rels><?xml version="1.0" encoding="UTF-8" standalone="yes"?>
<Relationships xmlns="http://schemas.openxmlformats.org/package/2006/relationships"><Relationship Id="rId3" Type="http://purl.oclc.org/ooxml/officeDocument/relationships/image" Target="../media/image25.jpeg"/><Relationship Id="rId2" Type="http://purl.oclc.org/ooxml/officeDocument/relationships/notesSlide" Target="../notesSlides/notesSlide12.xml"/><Relationship Id="rId1" Type="http://purl.oclc.org/ooxml/officeDocument/relationships/slideLayout" Target="../slideLayouts/slideLayout1.xml"/><Relationship Id="rId4" Type="http://purl.oclc.org/ooxml/officeDocument/relationships/image" Target="../media/image2.png"/></Relationships>
</file>

<file path=ppt/slides/_rels/slide14.xml.rels><?xml version="1.0" encoding="UTF-8" standalone="yes"?>
<Relationships xmlns="http://schemas.openxmlformats.org/package/2006/relationships"><Relationship Id="rId3" Type="http://purl.oclc.org/ooxml/officeDocument/relationships/image" Target="../media/image26.jpeg"/><Relationship Id="rId2" Type="http://purl.oclc.org/ooxml/officeDocument/relationships/image" Target="../media/image2.png"/><Relationship Id="rId1" Type="http://purl.oclc.org/ooxml/officeDocument/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purl.oclc.org/ooxml/officeDocument/relationships/image" Target="../media/image27.jpeg"/><Relationship Id="rId7" Type="http://purl.oclc.org/ooxml/officeDocument/relationships/diagramColors" Target="../diagrams/colors1.xml"/><Relationship Id="rId2" Type="http://purl.oclc.org/ooxml/officeDocument/relationships/notesSlide" Target="../notesSlides/notesSlide13.xml"/><Relationship Id="rId1" Type="http://purl.oclc.org/ooxml/officeDocument/relationships/slideLayout" Target="../slideLayouts/slideLayout1.xml"/><Relationship Id="rId6" Type="http://purl.oclc.org/ooxml/officeDocument/relationships/diagramQuickStyle" Target="../diagrams/quickStyle1.xml"/><Relationship Id="rId5" Type="http://purl.oclc.org/ooxml/officeDocument/relationships/diagramLayout" Target="../diagrams/layout1.xml"/><Relationship Id="rId4" Type="http://purl.oclc.org/ooxml/officeDocument/relationships/diagramData" Target="../diagrams/data1.xml"/><Relationship Id="rId9" Type="http://purl.oclc.org/ooxml/officeDocument/relationships/image" Target="../media/image2.png"/></Relationships>
</file>

<file path=ppt/slides/_rels/slide16.xml.rels><?xml version="1.0" encoding="UTF-8" standalone="yes"?>
<Relationships xmlns="http://schemas.openxmlformats.org/package/2006/relationships"><Relationship Id="rId3" Type="http://purl.oclc.org/ooxml/officeDocument/relationships/image" Target="../media/image28.jpeg"/><Relationship Id="rId2" Type="http://purl.oclc.org/ooxml/officeDocument/relationships/notesSlide" Target="../notesSlides/notesSlide14.xml"/><Relationship Id="rId1" Type="http://purl.oclc.org/ooxml/officeDocument/relationships/slideLayout" Target="../slideLayouts/slideLayout1.xml"/><Relationship Id="rId4" Type="http://purl.oclc.org/ooxml/officeDocument/relationships/image" Target="../media/image2.png"/></Relationships>
</file>

<file path=ppt/slides/_rels/slide17.xml.rels><?xml version="1.0" encoding="UTF-8" standalone="yes"?>
<Relationships xmlns="http://schemas.openxmlformats.org/package/2006/relationships"><Relationship Id="rId3" Type="http://purl.oclc.org/ooxml/officeDocument/relationships/image" Target="../media/image29.jpeg"/><Relationship Id="rId2" Type="http://purl.oclc.org/ooxml/officeDocument/relationships/notesSlide" Target="../notesSlides/notesSlide15.xml"/><Relationship Id="rId1" Type="http://purl.oclc.org/ooxml/officeDocument/relationships/slideLayout" Target="../slideLayouts/slideLayout2.xml"/><Relationship Id="rId4" Type="http://purl.oclc.org/ooxml/officeDocument/relationships/image" Target="../media/image2.png"/></Relationships>
</file>

<file path=ppt/slides/_rels/slide18.xml.rels><?xml version="1.0" encoding="UTF-8" standalone="yes"?>
<Relationships xmlns="http://schemas.openxmlformats.org/package/2006/relationships"><Relationship Id="rId3" Type="http://purl.oclc.org/ooxml/officeDocument/relationships/image" Target="../media/image2.png"/><Relationship Id="rId2" Type="http://purl.oclc.org/ooxml/officeDocument/relationships/notesSlide" Target="../notesSlides/notesSlide16.xml"/><Relationship Id="rId1" Type="http://purl.oclc.org/ooxml/officeDocument/relationships/slideLayout" Target="../slideLayouts/slideLayout2.xml"/><Relationship Id="rId5" Type="http://purl.oclc.org/ooxml/officeDocument/relationships/image" Target="../media/image31.png"/><Relationship Id="rId4" Type="http://purl.oclc.org/ooxml/officeDocument/relationships/image" Target="../media/image30.jpeg"/></Relationships>
</file>

<file path=ppt/slides/_rels/slide19.xml.rels><?xml version="1.0" encoding="UTF-8" standalone="yes"?>
<Relationships xmlns="http://schemas.openxmlformats.org/package/2006/relationships"><Relationship Id="rId3" Type="http://purl.oclc.org/ooxml/officeDocument/relationships/image" Target="../media/image32.jpeg"/><Relationship Id="rId2" Type="http://purl.oclc.org/ooxml/officeDocument/relationships/notesSlide" Target="../notesSlides/notesSlide17.xml"/><Relationship Id="rId1" Type="http://purl.oclc.org/ooxml/officeDocument/relationships/slideLayout" Target="../slideLayouts/slideLayout1.xml"/><Relationship Id="rId4" Type="http://purl.oclc.org/ooxml/officeDocument/relationships/image" Target="../media/image2.png"/></Relationships>
</file>

<file path=ppt/slides/_rels/slide2.xml.rels><?xml version="1.0" encoding="UTF-8" standalone="yes"?>
<Relationships xmlns="http://schemas.openxmlformats.org/package/2006/relationships"><Relationship Id="rId3" Type="http://purl.oclc.org/ooxml/officeDocument/relationships/image" Target="../media/image3.jpeg"/><Relationship Id="rId2" Type="http://purl.oclc.org/ooxml/officeDocument/relationships/notesSlide" Target="../notesSlides/notesSlide2.xml"/><Relationship Id="rId1" Type="http://purl.oclc.org/ooxml/officeDocument/relationships/slideLayout" Target="../slideLayouts/slideLayout1.xml"/><Relationship Id="rId4" Type="http://purl.oclc.org/ooxml/officeDocument/relationships/image" Target="../media/image2.png"/></Relationships>
</file>

<file path=ppt/slides/_rels/slide20.xml.rels><?xml version="1.0" encoding="UTF-8" standalone="yes"?>
<Relationships xmlns="http://schemas.openxmlformats.org/package/2006/relationships"><Relationship Id="rId3" Type="http://purl.oclc.org/ooxml/officeDocument/relationships/image" Target="../media/image33.jpeg"/><Relationship Id="rId2" Type="http://purl.oclc.org/ooxml/officeDocument/relationships/notesSlide" Target="../notesSlides/notesSlide18.xml"/><Relationship Id="rId1" Type="http://purl.oclc.org/ooxml/officeDocument/relationships/slideLayout" Target="../slideLayouts/slideLayout1.xml"/><Relationship Id="rId4" Type="http://purl.oclc.org/ooxml/officeDocument/relationships/image" Target="../media/image2.png"/></Relationships>
</file>

<file path=ppt/slides/_rels/slide21.xml.rels><?xml version="1.0" encoding="UTF-8" standalone="yes"?>
<Relationships xmlns="http://schemas.openxmlformats.org/package/2006/relationships"><Relationship Id="rId3" Type="http://purl.oclc.org/ooxml/officeDocument/relationships/image" Target="../media/image34.png"/><Relationship Id="rId2" Type="http://purl.oclc.org/ooxml/officeDocument/relationships/notesSlide" Target="../notesSlides/notesSlide19.xml"/><Relationship Id="rId1" Type="http://purl.oclc.org/ooxml/officeDocument/relationships/slideLayout" Target="../slideLayouts/slideLayout1.xml"/><Relationship Id="rId4" Type="http://purl.oclc.org/ooxml/officeDocument/relationships/image" Target="../media/image2.png"/></Relationships>
</file>

<file path=ppt/slides/_rels/slide22.xml.rels><?xml version="1.0" encoding="UTF-8" standalone="yes"?>
<Relationships xmlns="http://schemas.openxmlformats.org/package/2006/relationships"><Relationship Id="rId3" Type="http://purl.oclc.org/ooxml/officeDocument/relationships/image" Target="../media/image35.jpeg"/><Relationship Id="rId7" Type="http://purl.oclc.org/ooxml/officeDocument/relationships/image" Target="../media/image14.png"/><Relationship Id="rId2" Type="http://purl.oclc.org/ooxml/officeDocument/relationships/notesSlide" Target="../notesSlides/notesSlide20.xml"/><Relationship Id="rId1" Type="http://purl.oclc.org/ooxml/officeDocument/relationships/slideLayout" Target="../slideLayouts/slideLayout1.xml"/><Relationship Id="rId6" Type="http://purl.oclc.org/ooxml/officeDocument/relationships/image" Target="../media/image13.png"/><Relationship Id="rId5" Type="http://purl.oclc.org/ooxml/officeDocument/relationships/image" Target="../media/image12.png"/><Relationship Id="rId4" Type="http://purl.oclc.org/ooxml/officeDocument/relationships/image" Target="../media/image2.png"/></Relationships>
</file>

<file path=ppt/slides/_rels/slide23.xml.rels><?xml version="1.0" encoding="UTF-8" standalone="yes"?>
<Relationships xmlns="http://schemas.openxmlformats.org/package/2006/relationships"><Relationship Id="rId3" Type="http://purl.oclc.org/ooxml/officeDocument/relationships/image" Target="../media/image2.png"/><Relationship Id="rId2" Type="http://purl.oclc.org/ooxml/officeDocument/relationships/image" Target="../media/image36.jpeg"/><Relationship Id="rId1" Type="http://purl.oclc.org/ooxml/officeDocument/relationships/slideLayout" Target="../slideLayouts/slideLayout1.xml"/></Relationships>
</file>

<file path=ppt/slides/_rels/slide24.xml.rels><?xml version="1.0" encoding="UTF-8" standalone="yes"?>
<Relationships xmlns="http://schemas.openxmlformats.org/package/2006/relationships"><Relationship Id="rId3" Type="http://purl.oclc.org/ooxml/officeDocument/relationships/image" Target="../media/image37.jpeg"/><Relationship Id="rId2" Type="http://purl.oclc.org/ooxml/officeDocument/relationships/notesSlide" Target="../notesSlides/notesSlide21.xml"/><Relationship Id="rId1" Type="http://purl.oclc.org/ooxml/officeDocument/relationships/slideLayout" Target="../slideLayouts/slideLayout1.xml"/><Relationship Id="rId4" Type="http://purl.oclc.org/ooxml/officeDocument/relationships/image" Target="../media/image2.png"/></Relationships>
</file>

<file path=ppt/slides/_rels/slide3.xml.rels><?xml version="1.0" encoding="UTF-8" standalone="yes"?>
<Relationships xmlns="http://schemas.openxmlformats.org/package/2006/relationships"><Relationship Id="rId3" Type="http://purl.oclc.org/ooxml/officeDocument/relationships/image" Target="../media/image4.jpeg"/><Relationship Id="rId2" Type="http://purl.oclc.org/ooxml/officeDocument/relationships/notesSlide" Target="../notesSlides/notesSlide3.xml"/><Relationship Id="rId1" Type="http://purl.oclc.org/ooxml/officeDocument/relationships/slideLayout" Target="../slideLayouts/slideLayout2.xml"/><Relationship Id="rId5" Type="http://purl.oclc.org/ooxml/officeDocument/relationships/image" Target="../media/image5.gif"/><Relationship Id="rId4" Type="http://purl.oclc.org/ooxml/officeDocument/relationships/image" Target="../media/image2.png"/></Relationships>
</file>

<file path=ppt/slides/_rels/slide4.xml.rels><?xml version="1.0" encoding="UTF-8" standalone="yes"?>
<Relationships xmlns="http://schemas.openxmlformats.org/package/2006/relationships"><Relationship Id="rId3" Type="http://purl.oclc.org/ooxml/officeDocument/relationships/image" Target="../media/image6.jpeg"/><Relationship Id="rId2" Type="http://purl.oclc.org/ooxml/officeDocument/relationships/notesSlide" Target="../notesSlides/notesSlide4.xml"/><Relationship Id="rId1" Type="http://purl.oclc.org/ooxml/officeDocument/relationships/slideLayout" Target="../slideLayouts/slideLayout1.xml"/><Relationship Id="rId6" Type="http://purl.oclc.org/ooxml/officeDocument/relationships/image" Target="../media/image8.jpeg"/><Relationship Id="rId5" Type="http://purl.oclc.org/ooxml/officeDocument/relationships/image" Target="../media/image7.png"/><Relationship Id="rId4" Type="http://purl.oclc.org/ooxml/officeDocument/relationships/image" Target="../media/image2.png"/></Relationships>
</file>

<file path=ppt/slides/_rels/slide5.xml.rels><?xml version="1.0" encoding="UTF-8" standalone="yes"?>
<Relationships xmlns="http://schemas.openxmlformats.org/package/2006/relationships"><Relationship Id="rId3" Type="http://purl.oclc.org/ooxml/officeDocument/relationships/image" Target="../media/image9.jpeg"/><Relationship Id="rId2" Type="http://purl.oclc.org/ooxml/officeDocument/relationships/notesSlide" Target="../notesSlides/notesSlide5.xml"/><Relationship Id="rId1" Type="http://purl.oclc.org/ooxml/officeDocument/relationships/slideLayout" Target="../slideLayouts/slideLayout2.xml"/><Relationship Id="rId5" Type="http://purl.oclc.org/ooxml/officeDocument/relationships/image" Target="../media/image10.jpeg"/><Relationship Id="rId4" Type="http://purl.oclc.org/ooxml/officeDocument/relationships/image" Target="../media/image2.png"/></Relationships>
</file>

<file path=ppt/slides/_rels/slide6.xml.rels><?xml version="1.0" encoding="UTF-8" standalone="yes"?>
<Relationships xmlns="http://schemas.openxmlformats.org/package/2006/relationships"><Relationship Id="rId8" Type="http://purl.oclc.org/ooxml/officeDocument/relationships/image" Target="../media/image15.png"/><Relationship Id="rId3" Type="http://purl.oclc.org/ooxml/officeDocument/relationships/image" Target="../media/image11.jpeg"/><Relationship Id="rId7" Type="http://purl.oclc.org/ooxml/officeDocument/relationships/image" Target="../media/image14.png"/><Relationship Id="rId2" Type="http://purl.oclc.org/ooxml/officeDocument/relationships/notesSlide" Target="../notesSlides/notesSlide6.xml"/><Relationship Id="rId1" Type="http://purl.oclc.org/ooxml/officeDocument/relationships/slideLayout" Target="../slideLayouts/slideLayout1.xml"/><Relationship Id="rId6" Type="http://purl.oclc.org/ooxml/officeDocument/relationships/image" Target="../media/image13.png"/><Relationship Id="rId5" Type="http://purl.oclc.org/ooxml/officeDocument/relationships/image" Target="../media/image12.png"/><Relationship Id="rId4" Type="http://purl.oclc.org/ooxml/officeDocument/relationships/image" Target="../media/image2.png"/><Relationship Id="rId9" Type="http://purl.oclc.org/ooxml/officeDocument/relationships/image" Target="../media/image16.png"/></Relationships>
</file>

<file path=ppt/slides/_rels/slide7.xml.rels><?xml version="1.0" encoding="UTF-8" standalone="yes"?>
<Relationships xmlns="http://schemas.openxmlformats.org/package/2006/relationships"><Relationship Id="rId3" Type="http://purl.oclc.org/ooxml/officeDocument/relationships/image" Target="../media/image2.png"/><Relationship Id="rId2" Type="http://purl.oclc.org/ooxml/officeDocument/relationships/notesSlide" Target="../notesSlides/notesSlide7.xml"/><Relationship Id="rId1" Type="http://purl.oclc.org/ooxml/officeDocument/relationships/slideLayout" Target="../slideLayouts/slideLayout1.xml"/><Relationship Id="rId4" Type="http://purl.oclc.org/ooxml/officeDocument/relationships/image" Target="../media/image17.jpg"/></Relationships>
</file>

<file path=ppt/slides/_rels/slide8.xml.rels><?xml version="1.0" encoding="UTF-8" standalone="yes"?>
<Relationships xmlns="http://schemas.openxmlformats.org/package/2006/relationships"><Relationship Id="rId3" Type="http://purl.oclc.org/ooxml/officeDocument/relationships/image" Target="../media/image18.jpeg"/><Relationship Id="rId2" Type="http://purl.oclc.org/ooxml/officeDocument/relationships/notesSlide" Target="../notesSlides/notesSlide8.xml"/><Relationship Id="rId1" Type="http://purl.oclc.org/ooxml/officeDocument/relationships/slideLayout" Target="../slideLayouts/slideLayout2.xml"/><Relationship Id="rId6" Type="http://purl.oclc.org/ooxml/officeDocument/relationships/hyperlink" Target="mailto:email@email.com" TargetMode="External"/><Relationship Id="rId5" Type="http://purl.oclc.org/ooxml/officeDocument/relationships/image" Target="../media/image19.png"/><Relationship Id="rId4" Type="http://purl.oclc.org/ooxml/officeDocument/relationships/image" Target="../media/image2.png"/></Relationships>
</file>

<file path=ppt/slides/_rels/slide9.xml.rels><?xml version="1.0" encoding="UTF-8" standalone="yes"?>
<Relationships xmlns="http://schemas.openxmlformats.org/package/2006/relationships"><Relationship Id="rId3" Type="http://purl.oclc.org/ooxml/officeDocument/relationships/image" Target="../media/image20.jpeg"/><Relationship Id="rId2" Type="http://purl.oclc.org/ooxml/officeDocument/relationships/notesSlide" Target="../notesSlides/notesSlide9.xml"/><Relationship Id="rId1" Type="http://purl.oclc.org/ooxml/officeDocument/relationships/slideLayout" Target="../slideLayouts/slideLayout1.xml"/><Relationship Id="rId4" Type="http://purl.oclc.org/ooxml/officeDocument/relationships/image" Target="../media/image2.png"/></Relationships>
</file>

<file path=ppt/slides/slide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8.404%" r="18.332%" b="29.671%"/>
          <a:stretch/>
        </p:blipFill>
        <p:spPr>
          <a:xfrm>
            <a:off x="0" y="1741788"/>
            <a:ext cx="12192000" cy="5116212"/>
          </a:xfrm>
          <a:prstGeom prst="rect">
            <a:avLst/>
          </a:prstGeom>
        </p:spPr>
      </p:pic>
      <p:sp>
        <p:nvSpPr>
          <p:cNvPr id="4" name="TextBox 3"/>
          <p:cNvSpPr txBox="1"/>
          <p:nvPr/>
        </p:nvSpPr>
        <p:spPr>
          <a:xfrm>
            <a:off x="533400" y="-19922"/>
            <a:ext cx="5562600" cy="1446550"/>
          </a:xfrm>
          <a:prstGeom prst="rect">
            <a:avLst/>
          </a:prstGeom>
          <a:noFill/>
        </p:spPr>
        <p:txBody>
          <a:bodyPr wrap="square" rtlCol="0">
            <a:spAutoFit/>
          </a:bodyPr>
          <a:lstStyle/>
          <a:p>
            <a:r>
              <a:rPr lang="en-US" sz="8800" dirty="0">
                <a:latin typeface="Alex Brush" panose="02000400000000000000" pitchFamily="2" charset="0"/>
              </a:rPr>
              <a:t>buying a home</a:t>
            </a:r>
          </a:p>
        </p:txBody>
      </p:sp>
      <p:sp>
        <p:nvSpPr>
          <p:cNvPr id="5" name="TextBox 4"/>
          <p:cNvSpPr txBox="1"/>
          <p:nvPr/>
        </p:nvSpPr>
        <p:spPr>
          <a:xfrm>
            <a:off x="495300" y="962025"/>
            <a:ext cx="7210425" cy="1200329"/>
          </a:xfrm>
          <a:prstGeom prst="rect">
            <a:avLst/>
          </a:prstGeom>
          <a:noFill/>
        </p:spPr>
        <p:txBody>
          <a:bodyPr wrap="square" rtlCol="0">
            <a:spAutoFit/>
          </a:bodyPr>
          <a:lstStyle/>
          <a:p>
            <a:r>
              <a:rPr lang="en-US" sz="7200" dirty="0">
                <a:latin typeface="Impact" panose="020B0806030902050204" pitchFamily="34" charset="0"/>
              </a:rPr>
              <a:t>IN TODAY’S MARKET</a:t>
            </a:r>
          </a:p>
        </p:txBody>
      </p:sp>
      <p:sp>
        <p:nvSpPr>
          <p:cNvPr id="6" name="Rectangle 5"/>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sp>
        <p:nvSpPr>
          <p:cNvPr id="9" name="Rectangle 8"/>
          <p:cNvSpPr/>
          <p:nvPr/>
        </p:nvSpPr>
        <p:spPr>
          <a:xfrm>
            <a:off x="0" y="0"/>
            <a:ext cx="12192000" cy="90692"/>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Tree>
    <p:extLst>
      <p:ext uri="{BB962C8B-B14F-4D97-AF65-F5344CB8AC3E}">
        <p14:creationId xmlns:p14="http://schemas.microsoft.com/office/powerpoint/2010/main" val="132005710"/>
      </p:ext>
    </p:extLst>
  </p:cSld>
  <p:clrMapOvr>
    <a:masterClrMapping/>
  </p:clrMapOvr>
</p:sld>
</file>

<file path=ppt/slides/slide1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10242" name="Picture 2" descr="Image result for BUSINESS TEAM PHOTO"/>
          <p:cNvPicPr>
            <a:picLocks noChangeAspect="1" noChangeArrowheads="1"/>
          </p:cNvPicPr>
          <p:nvPr/>
        </p:nvPicPr>
        <p:blipFill rotWithShape="1">
          <a:blip r:embed="rId2">
            <a:extLst>
              <a:ext uri="{28A0092B-C50C-407E-A947-70E740481C1C}">
                <a14:useLocalDpi xmlns:a14="http://schemas.microsoft.com/office/drawing/2010/main" val="0"/>
              </a:ext>
            </a:extLst>
          </a:blip>
          <a:srcRect t="41.074%" b="38.189%"/>
          <a:stretch/>
        </p:blipFill>
        <p:spPr bwMode="auto">
          <a:xfrm>
            <a:off x="0" y="-4008"/>
            <a:ext cx="12192000" cy="17480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sp>
        <p:nvSpPr>
          <p:cNvPr id="9" name="Rectangle 8"/>
          <p:cNvSpPr/>
          <p:nvPr/>
        </p:nvSpPr>
        <p:spPr>
          <a:xfrm>
            <a:off x="0" y="-24016"/>
            <a:ext cx="12192000" cy="90692"/>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10" name="TextBox 9"/>
          <p:cNvSpPr txBox="1"/>
          <p:nvPr/>
        </p:nvSpPr>
        <p:spPr>
          <a:xfrm>
            <a:off x="546107" y="1953842"/>
            <a:ext cx="7210425" cy="646331"/>
          </a:xfrm>
          <a:prstGeom prst="rect">
            <a:avLst/>
          </a:prstGeom>
          <a:noFill/>
        </p:spPr>
        <p:txBody>
          <a:bodyPr wrap="square" rtlCol="0">
            <a:spAutoFit/>
          </a:bodyPr>
          <a:lstStyle/>
          <a:p>
            <a:r>
              <a:rPr lang="en-US" sz="3600" dirty="0">
                <a:latin typeface="Impact" panose="020B0806030902050204" pitchFamily="34" charset="0"/>
              </a:rPr>
              <a:t>PARTIES TO A TRANSACTION</a:t>
            </a:r>
          </a:p>
        </p:txBody>
      </p:sp>
      <p:sp>
        <p:nvSpPr>
          <p:cNvPr id="23" name="TextBox 22"/>
          <p:cNvSpPr txBox="1"/>
          <p:nvPr/>
        </p:nvSpPr>
        <p:spPr>
          <a:xfrm>
            <a:off x="546107" y="2969373"/>
            <a:ext cx="2446338" cy="338554"/>
          </a:xfrm>
          <a:prstGeom prst="rect">
            <a:avLst/>
          </a:prstGeom>
          <a:noFill/>
        </p:spPr>
        <p:txBody>
          <a:bodyPr wrap="square" rtlCol="0">
            <a:spAutoFit/>
          </a:bodyPr>
          <a:lstStyle/>
          <a:p>
            <a:pPr algn="ctr"/>
            <a:r>
              <a:rPr lang="en-US" sz="1600" dirty="0">
                <a:latin typeface="Impact" panose="020B0806030902050204" pitchFamily="34" charset="0"/>
              </a:rPr>
              <a:t>TRANSACTION COORNIATOR</a:t>
            </a:r>
          </a:p>
        </p:txBody>
      </p:sp>
      <p:sp>
        <p:nvSpPr>
          <p:cNvPr id="24" name="TextBox 23"/>
          <p:cNvSpPr txBox="1"/>
          <p:nvPr/>
        </p:nvSpPr>
        <p:spPr>
          <a:xfrm>
            <a:off x="4343410" y="2962253"/>
            <a:ext cx="2276475" cy="338554"/>
          </a:xfrm>
          <a:prstGeom prst="rect">
            <a:avLst/>
          </a:prstGeom>
          <a:noFill/>
        </p:spPr>
        <p:txBody>
          <a:bodyPr wrap="square" rtlCol="0">
            <a:spAutoFit/>
          </a:bodyPr>
          <a:lstStyle/>
          <a:p>
            <a:pPr algn="ctr"/>
            <a:r>
              <a:rPr lang="en-US" sz="1600" dirty="0">
                <a:latin typeface="Impact" panose="020B0806030902050204" pitchFamily="34" charset="0"/>
              </a:rPr>
              <a:t>ESCROW OFFICER </a:t>
            </a:r>
          </a:p>
        </p:txBody>
      </p:sp>
      <p:sp>
        <p:nvSpPr>
          <p:cNvPr id="25" name="TextBox 24"/>
          <p:cNvSpPr txBox="1"/>
          <p:nvPr/>
        </p:nvSpPr>
        <p:spPr>
          <a:xfrm>
            <a:off x="8106576" y="2969373"/>
            <a:ext cx="2276475" cy="338554"/>
          </a:xfrm>
          <a:prstGeom prst="rect">
            <a:avLst/>
          </a:prstGeom>
          <a:noFill/>
        </p:spPr>
        <p:txBody>
          <a:bodyPr wrap="square" rtlCol="0">
            <a:spAutoFit/>
          </a:bodyPr>
          <a:lstStyle/>
          <a:p>
            <a:pPr algn="ctr"/>
            <a:r>
              <a:rPr lang="en-US" sz="1600" dirty="0">
                <a:latin typeface="Impact" panose="020B0806030902050204" pitchFamily="34" charset="0"/>
              </a:rPr>
              <a:t>TITLE OFFICER</a:t>
            </a:r>
          </a:p>
        </p:txBody>
      </p:sp>
      <p:sp>
        <p:nvSpPr>
          <p:cNvPr id="26" name="TextBox 25"/>
          <p:cNvSpPr txBox="1"/>
          <p:nvPr/>
        </p:nvSpPr>
        <p:spPr>
          <a:xfrm>
            <a:off x="611996" y="4581578"/>
            <a:ext cx="2446338" cy="338554"/>
          </a:xfrm>
          <a:prstGeom prst="rect">
            <a:avLst/>
          </a:prstGeom>
          <a:noFill/>
        </p:spPr>
        <p:txBody>
          <a:bodyPr wrap="square" rtlCol="0">
            <a:spAutoFit/>
          </a:bodyPr>
          <a:lstStyle/>
          <a:p>
            <a:r>
              <a:rPr lang="en-US" sz="1600" dirty="0">
                <a:latin typeface="Impact" panose="020B0806030902050204" pitchFamily="34" charset="0"/>
              </a:rPr>
              <a:t>LOAN OFFICER</a:t>
            </a:r>
          </a:p>
        </p:txBody>
      </p:sp>
      <p:sp>
        <p:nvSpPr>
          <p:cNvPr id="27" name="TextBox 26"/>
          <p:cNvSpPr txBox="1"/>
          <p:nvPr/>
        </p:nvSpPr>
        <p:spPr>
          <a:xfrm>
            <a:off x="4706955" y="4581578"/>
            <a:ext cx="2276475" cy="338554"/>
          </a:xfrm>
          <a:prstGeom prst="rect">
            <a:avLst/>
          </a:prstGeom>
          <a:noFill/>
        </p:spPr>
        <p:txBody>
          <a:bodyPr wrap="square" rtlCol="0">
            <a:spAutoFit/>
          </a:bodyPr>
          <a:lstStyle/>
          <a:p>
            <a:r>
              <a:rPr lang="en-US" sz="1600" dirty="0">
                <a:latin typeface="Impact" panose="020B0806030902050204" pitchFamily="34" charset="0"/>
              </a:rPr>
              <a:t>HOME INSPECTOR</a:t>
            </a:r>
          </a:p>
        </p:txBody>
      </p:sp>
      <p:sp>
        <p:nvSpPr>
          <p:cNvPr id="28" name="TextBox 27"/>
          <p:cNvSpPr txBox="1"/>
          <p:nvPr/>
        </p:nvSpPr>
        <p:spPr>
          <a:xfrm>
            <a:off x="611996" y="3239710"/>
            <a:ext cx="2946393" cy="769441"/>
          </a:xfrm>
          <a:prstGeom prst="rect">
            <a:avLst/>
          </a:prstGeom>
          <a:noFill/>
        </p:spPr>
        <p:txBody>
          <a:bodyPr wrap="square" rtlCol="0">
            <a:spAutoFit/>
          </a:bodyPr>
          <a:lstStyle/>
          <a:p>
            <a:r>
              <a:rPr lang="en-US" sz="1100" dirty="0"/>
              <a:t>A real estate transaction coordinator functions as a liaison between real estate agents, clients, escrow companies and mortgage brokers during the process of a real estate sale.</a:t>
            </a:r>
            <a:endParaRPr lang="en-US" sz="1100" dirty="0">
              <a:latin typeface="Lato" panose="020F0502020204030203" pitchFamily="34" charset="0"/>
            </a:endParaRPr>
          </a:p>
        </p:txBody>
      </p:sp>
      <p:sp>
        <p:nvSpPr>
          <p:cNvPr id="29" name="TextBox 28"/>
          <p:cNvSpPr txBox="1"/>
          <p:nvPr/>
        </p:nvSpPr>
        <p:spPr>
          <a:xfrm>
            <a:off x="4706955" y="3242606"/>
            <a:ext cx="2946393" cy="1107996"/>
          </a:xfrm>
          <a:prstGeom prst="rect">
            <a:avLst/>
          </a:prstGeom>
          <a:noFill/>
        </p:spPr>
        <p:txBody>
          <a:bodyPr wrap="square" rtlCol="0">
            <a:spAutoFit/>
          </a:bodyPr>
          <a:lstStyle/>
          <a:p>
            <a:r>
              <a:rPr lang="en-US" sz="1100" dirty="0"/>
              <a:t>A neutral third-party, responsible for overseeing the escrow process. They typically perform the title searches, prepare final paperwork, witness the document signings as well as ensure that the transaction is executed properly and legally</a:t>
            </a:r>
          </a:p>
          <a:p>
            <a:endParaRPr lang="en-US" sz="1100" dirty="0">
              <a:latin typeface="Lato" panose="020F0502020204030203" pitchFamily="34" charset="0"/>
            </a:endParaRPr>
          </a:p>
        </p:txBody>
      </p:sp>
      <p:sp>
        <p:nvSpPr>
          <p:cNvPr id="30" name="TextBox 29"/>
          <p:cNvSpPr txBox="1"/>
          <p:nvPr/>
        </p:nvSpPr>
        <p:spPr>
          <a:xfrm>
            <a:off x="8638396" y="3237577"/>
            <a:ext cx="3059105" cy="1277273"/>
          </a:xfrm>
          <a:prstGeom prst="rect">
            <a:avLst/>
          </a:prstGeom>
          <a:noFill/>
        </p:spPr>
        <p:txBody>
          <a:bodyPr wrap="square" rtlCol="0">
            <a:spAutoFit/>
          </a:bodyPr>
          <a:lstStyle/>
          <a:p>
            <a:r>
              <a:rPr lang="en-US" sz="1100" dirty="0"/>
              <a:t>A title officer investigates titles to real estate and land prior to its purchase or sale to determine if there are any irregularities that may affect the transaction or the use of the property. They may specialize in commercial, industrial or residential titles or be proficient in all three.</a:t>
            </a:r>
          </a:p>
          <a:p>
            <a:endParaRPr lang="en-US" sz="1100" dirty="0">
              <a:latin typeface="Lato" panose="020F0502020204030203" pitchFamily="34" charset="0"/>
            </a:endParaRPr>
          </a:p>
        </p:txBody>
      </p:sp>
      <p:sp>
        <p:nvSpPr>
          <p:cNvPr id="34" name="TextBox 33"/>
          <p:cNvSpPr txBox="1"/>
          <p:nvPr/>
        </p:nvSpPr>
        <p:spPr>
          <a:xfrm>
            <a:off x="611996" y="4832412"/>
            <a:ext cx="2946393" cy="938719"/>
          </a:xfrm>
          <a:prstGeom prst="rect">
            <a:avLst/>
          </a:prstGeom>
          <a:noFill/>
        </p:spPr>
        <p:txBody>
          <a:bodyPr wrap="square" rtlCol="0">
            <a:spAutoFit/>
          </a:bodyPr>
          <a:lstStyle/>
          <a:p>
            <a:r>
              <a:rPr lang="en-US" sz="1100" dirty="0"/>
              <a:t>Loan officers work for banks and other financial institutions. They help individuals and businesses obtain funds from these lenders. Loan officers specialize in commercial, consumer and mortgage loans.</a:t>
            </a:r>
          </a:p>
        </p:txBody>
      </p:sp>
      <p:sp>
        <p:nvSpPr>
          <p:cNvPr id="35" name="TextBox 34"/>
          <p:cNvSpPr txBox="1"/>
          <p:nvPr/>
        </p:nvSpPr>
        <p:spPr>
          <a:xfrm>
            <a:off x="4706955" y="4835308"/>
            <a:ext cx="2946393" cy="1107996"/>
          </a:xfrm>
          <a:prstGeom prst="rect">
            <a:avLst/>
          </a:prstGeom>
          <a:noFill/>
        </p:spPr>
        <p:txBody>
          <a:bodyPr wrap="square" rtlCol="0">
            <a:spAutoFit/>
          </a:bodyPr>
          <a:lstStyle/>
          <a:p>
            <a:r>
              <a:rPr lang="en-US" sz="1100" dirty="0"/>
              <a:t>A home inspector conducts a visual examination of the physical structure and systems of a home, from foundation to roof.   A home inspector is trained to be a detective in regards to the construction and working parts of homes. </a:t>
            </a:r>
          </a:p>
          <a:p>
            <a:endParaRPr lang="en-US" sz="1100" dirty="0">
              <a:latin typeface="Lato" panose="020F0502020204030203" pitchFamily="34" charset="0"/>
            </a:endParaRPr>
          </a:p>
        </p:txBody>
      </p:sp>
    </p:spTree>
    <p:extLst>
      <p:ext uri="{BB962C8B-B14F-4D97-AF65-F5344CB8AC3E}">
        <p14:creationId xmlns:p14="http://schemas.microsoft.com/office/powerpoint/2010/main" val="1469754599"/>
      </p:ext>
    </p:extLst>
  </p:cSld>
  <p:clrMapOvr>
    <a:masterClrMapping/>
  </p:clrMapOvr>
</p:sld>
</file>

<file path=ppt/slides/slide1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5" name="Rectangle 4"/>
          <p:cNvSpPr/>
          <p:nvPr/>
        </p:nvSpPr>
        <p:spPr>
          <a:xfrm>
            <a:off x="5486401" y="0"/>
            <a:ext cx="6705599" cy="6348738"/>
          </a:xfrm>
          <a:prstGeom prst="rect">
            <a:avLst/>
          </a:prstGeom>
          <a:solidFill>
            <a:schemeClr val="bg1">
              <a:lumMod val="9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pic>
        <p:nvPicPr>
          <p:cNvPr id="12290" name="Picture 2" descr="Image result for SHORT SALE PROCESS"/>
          <p:cNvPicPr>
            <a:picLocks noChangeAspect="1" noChangeArrowheads="1"/>
          </p:cNvPicPr>
          <p:nvPr/>
        </p:nvPicPr>
        <p:blipFill rotWithShape="1">
          <a:blip r:embed="rId4">
            <a:extLst>
              <a:ext uri="{28A0092B-C50C-407E-A947-70E740481C1C}">
                <a14:useLocalDpi xmlns:a14="http://schemas.microsoft.com/office/drawing/2010/main" val="0"/>
              </a:ext>
            </a:extLst>
          </a:blip>
          <a:srcRect t="8.092%"/>
          <a:stretch/>
        </p:blipFill>
        <p:spPr bwMode="auto">
          <a:xfrm>
            <a:off x="104856" y="210128"/>
            <a:ext cx="5140246" cy="59150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69000" y="1612900"/>
            <a:ext cx="5921375" cy="4247317"/>
          </a:xfrm>
          <a:prstGeom prst="rect">
            <a:avLst/>
          </a:prstGeom>
          <a:noFill/>
        </p:spPr>
        <p:txBody>
          <a:bodyPr wrap="square" rtlCol="0">
            <a:spAutoFit/>
          </a:bodyPr>
          <a:lstStyle/>
          <a:p>
            <a:pPr marL="285750" lvl="0" indent="-285750">
              <a:buFont typeface="Arial" panose="020B0604020202020204" pitchFamily="34" charset="0"/>
              <a:buChar char="•"/>
            </a:pPr>
            <a:r>
              <a:rPr lang="en-US" dirty="0">
                <a:latin typeface="Lato" panose="020F0502020204030203" pitchFamily="34" charset="0"/>
              </a:rPr>
              <a:t>Listing Agent determines the property is valued at $300,000 and lists the property for $275,000 to spark buyers interest. </a:t>
            </a:r>
          </a:p>
          <a:p>
            <a:pPr marL="285750" lvl="0" indent="-285750">
              <a:buFont typeface="Arial" panose="020B0604020202020204" pitchFamily="34" charset="0"/>
              <a:buChar char="•"/>
            </a:pPr>
            <a:endParaRPr lang="en-US" dirty="0">
              <a:latin typeface="Lato" panose="020F0502020204030203" pitchFamily="34" charset="0"/>
            </a:endParaRPr>
          </a:p>
          <a:p>
            <a:pPr marL="285750" lvl="0" indent="-285750">
              <a:buFont typeface="Arial" panose="020B0604020202020204" pitchFamily="34" charset="0"/>
              <a:buChar char="•"/>
            </a:pPr>
            <a:r>
              <a:rPr lang="en-US" dirty="0">
                <a:latin typeface="Lato" panose="020F0502020204030203" pitchFamily="34" charset="0"/>
              </a:rPr>
              <a:t>Buyer decides to low ball the offer because of the declining market, so buyer offers $250,000</a:t>
            </a:r>
          </a:p>
          <a:p>
            <a:pPr marL="285750" lvl="0" indent="-285750">
              <a:buFont typeface="Arial" panose="020B0604020202020204" pitchFamily="34" charset="0"/>
              <a:buChar char="•"/>
            </a:pPr>
            <a:endParaRPr lang="en-US" dirty="0">
              <a:latin typeface="Lato" panose="020F0502020204030203" pitchFamily="34" charset="0"/>
            </a:endParaRPr>
          </a:p>
          <a:p>
            <a:pPr marL="285750" lvl="0" indent="-285750">
              <a:buFont typeface="Arial" panose="020B0604020202020204" pitchFamily="34" charset="0"/>
              <a:buChar char="•"/>
            </a:pPr>
            <a:r>
              <a:rPr lang="en-US" dirty="0">
                <a:latin typeface="Lato" panose="020F0502020204030203" pitchFamily="34" charset="0"/>
              </a:rPr>
              <a:t>Bank receives offer and orders 2 to 3 reports either a BPO or a full appraisal. Bank gets reports back and determines the property is worth $300,000, so a counter offer goes back out to the LA for the BA.</a:t>
            </a:r>
          </a:p>
          <a:p>
            <a:pPr marL="285750" lvl="0" indent="-285750">
              <a:buFont typeface="Arial" panose="020B0604020202020204" pitchFamily="34" charset="0"/>
              <a:buChar char="•"/>
            </a:pPr>
            <a:endParaRPr lang="en-US" dirty="0">
              <a:latin typeface="Lato" panose="020F0502020204030203" pitchFamily="34" charset="0"/>
            </a:endParaRPr>
          </a:p>
          <a:p>
            <a:pPr marL="285750" lvl="0" indent="-285750">
              <a:buFont typeface="Arial" panose="020B0604020202020204" pitchFamily="34" charset="0"/>
              <a:buChar char="•"/>
            </a:pPr>
            <a:r>
              <a:rPr lang="en-US" dirty="0">
                <a:latin typeface="Lato" panose="020F0502020204030203" pitchFamily="34" charset="0"/>
              </a:rPr>
              <a:t>Buyer receives a counter and is frustrated because the counter is higher than the asking price. </a:t>
            </a:r>
          </a:p>
          <a:p>
            <a:endParaRPr lang="en-US" dirty="0"/>
          </a:p>
        </p:txBody>
      </p:sp>
      <p:sp>
        <p:nvSpPr>
          <p:cNvPr id="13" name="TextBox 12"/>
          <p:cNvSpPr txBox="1"/>
          <p:nvPr/>
        </p:nvSpPr>
        <p:spPr>
          <a:xfrm>
            <a:off x="6202362" y="210128"/>
            <a:ext cx="5454650" cy="646331"/>
          </a:xfrm>
          <a:prstGeom prst="rect">
            <a:avLst/>
          </a:prstGeom>
          <a:noFill/>
        </p:spPr>
        <p:txBody>
          <a:bodyPr wrap="square" rtlCol="0">
            <a:spAutoFit/>
          </a:bodyPr>
          <a:lstStyle/>
          <a:p>
            <a:pPr algn="ctr"/>
            <a:r>
              <a:rPr lang="en-US" sz="3600" dirty="0">
                <a:latin typeface="Impact" panose="020B0806030902050204" pitchFamily="34" charset="0"/>
              </a:rPr>
              <a:t>SHORT SALE PROCESS </a:t>
            </a:r>
          </a:p>
        </p:txBody>
      </p:sp>
    </p:spTree>
    <p:extLst>
      <p:ext uri="{BB962C8B-B14F-4D97-AF65-F5344CB8AC3E}">
        <p14:creationId xmlns:p14="http://schemas.microsoft.com/office/powerpoint/2010/main" val="2397120088"/>
      </p:ext>
    </p:extLst>
  </p:cSld>
  <p:clrMapOvr>
    <a:masterClrMapping/>
  </p:clrMapOvr>
</p:sld>
</file>

<file path=ppt/slides/slide1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6" name="Rectangle 5"/>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sp>
        <p:nvSpPr>
          <p:cNvPr id="9" name="Rectangle 8"/>
          <p:cNvSpPr/>
          <p:nvPr/>
        </p:nvSpPr>
        <p:spPr>
          <a:xfrm>
            <a:off x="0" y="-24016"/>
            <a:ext cx="12192000" cy="90692"/>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20.307%" b="55.904%"/>
          <a:stretch/>
        </p:blipFill>
        <p:spPr>
          <a:xfrm>
            <a:off x="0" y="66676"/>
            <a:ext cx="12158788" cy="1930401"/>
          </a:xfrm>
          <a:prstGeom prst="rect">
            <a:avLst/>
          </a:prstGeom>
        </p:spPr>
      </p:pic>
      <p:sp>
        <p:nvSpPr>
          <p:cNvPr id="10" name="TextBox 9"/>
          <p:cNvSpPr txBox="1"/>
          <p:nvPr/>
        </p:nvSpPr>
        <p:spPr>
          <a:xfrm>
            <a:off x="542925" y="2328692"/>
            <a:ext cx="10417175" cy="646331"/>
          </a:xfrm>
          <a:prstGeom prst="rect">
            <a:avLst/>
          </a:prstGeom>
          <a:noFill/>
        </p:spPr>
        <p:txBody>
          <a:bodyPr wrap="square" rtlCol="0">
            <a:spAutoFit/>
          </a:bodyPr>
          <a:lstStyle/>
          <a:p>
            <a:r>
              <a:rPr lang="en-US" sz="3600" dirty="0">
                <a:latin typeface="Impact" panose="020B0806030902050204" pitchFamily="34" charset="0"/>
              </a:rPr>
              <a:t>DRIVING BY AND CHECKING OUT THE NEIGHBORHOODS </a:t>
            </a:r>
          </a:p>
        </p:txBody>
      </p:sp>
      <p:sp>
        <p:nvSpPr>
          <p:cNvPr id="3" name="Rectangle 2"/>
          <p:cNvSpPr/>
          <p:nvPr/>
        </p:nvSpPr>
        <p:spPr>
          <a:xfrm>
            <a:off x="542925" y="3559347"/>
            <a:ext cx="11052175" cy="1200329"/>
          </a:xfrm>
          <a:prstGeom prst="rect">
            <a:avLst/>
          </a:prstGeom>
        </p:spPr>
        <p:txBody>
          <a:bodyPr wrap="square">
            <a:spAutoFit/>
          </a:bodyPr>
          <a:lstStyle/>
          <a:p>
            <a:r>
              <a:rPr lang="en-US" dirty="0"/>
              <a:t>Since you are the one who will be living in this home it is important for you to feel comfortable, so it is essential that you drive past any of the homes on the list you are interested in and check out the neighborhoods. Talk to neighbors, they are your best source of gossip and can’t wait to tell you what is going on in the neighborhood or with that particular home.</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75.504%"/>
          <a:stretch/>
        </p:blipFill>
        <p:spPr>
          <a:xfrm>
            <a:off x="0" y="14969"/>
            <a:ext cx="12192000" cy="1991631"/>
          </a:xfrm>
          <a:prstGeom prst="rect">
            <a:avLst/>
          </a:prstGeom>
        </p:spPr>
      </p:pic>
    </p:spTree>
    <p:extLst>
      <p:ext uri="{BB962C8B-B14F-4D97-AF65-F5344CB8AC3E}">
        <p14:creationId xmlns:p14="http://schemas.microsoft.com/office/powerpoint/2010/main" val="3314577858"/>
      </p:ext>
    </p:extLst>
  </p:cSld>
  <p:clrMapOvr>
    <a:masterClrMapping/>
  </p:clrMapOvr>
</p:sld>
</file>

<file path=ppt/slides/slide1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13318" name="Picture 6" descr="Image result for speed bump"/>
          <p:cNvPicPr>
            <a:picLocks noChangeAspect="1" noChangeArrowheads="1"/>
          </p:cNvPicPr>
          <p:nvPr/>
        </p:nvPicPr>
        <p:blipFill rotWithShape="1">
          <a:blip r:embed="rId3">
            <a:extLst>
              <a:ext uri="{28A0092B-C50C-407E-A947-70E740481C1C}">
                <a14:useLocalDpi xmlns:a14="http://schemas.microsoft.com/office/drawing/2010/main" val="0"/>
              </a:ext>
            </a:extLst>
          </a:blip>
          <a:srcRect t="30.858%" b="36.285%"/>
          <a:stretch/>
        </p:blipFill>
        <p:spPr bwMode="auto">
          <a:xfrm>
            <a:off x="0" y="-24016"/>
            <a:ext cx="12192000" cy="20029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sp>
        <p:nvSpPr>
          <p:cNvPr id="9" name="Rectangle 8"/>
          <p:cNvSpPr/>
          <p:nvPr/>
        </p:nvSpPr>
        <p:spPr>
          <a:xfrm>
            <a:off x="0" y="-24016"/>
            <a:ext cx="12192000" cy="90692"/>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10" name="TextBox 9"/>
          <p:cNvSpPr txBox="1"/>
          <p:nvPr/>
        </p:nvSpPr>
        <p:spPr>
          <a:xfrm>
            <a:off x="542925" y="2328692"/>
            <a:ext cx="7210425" cy="646331"/>
          </a:xfrm>
          <a:prstGeom prst="rect">
            <a:avLst/>
          </a:prstGeom>
          <a:noFill/>
        </p:spPr>
        <p:txBody>
          <a:bodyPr wrap="square" rtlCol="0">
            <a:spAutoFit/>
          </a:bodyPr>
          <a:lstStyle/>
          <a:p>
            <a:r>
              <a:rPr lang="en-US" sz="3600" dirty="0">
                <a:latin typeface="Impact" panose="020B0806030902050204" pitchFamily="34" charset="0"/>
              </a:rPr>
              <a:t>101 MOST COMMON SPEED BUMPS</a:t>
            </a:r>
          </a:p>
        </p:txBody>
      </p:sp>
      <p:sp>
        <p:nvSpPr>
          <p:cNvPr id="3" name="Rectangle 2"/>
          <p:cNvSpPr/>
          <p:nvPr/>
        </p:nvSpPr>
        <p:spPr>
          <a:xfrm>
            <a:off x="542925" y="3380923"/>
            <a:ext cx="11052175" cy="1569660"/>
          </a:xfrm>
          <a:prstGeom prst="rect">
            <a:avLst/>
          </a:prstGeom>
        </p:spPr>
        <p:txBody>
          <a:bodyPr wrap="square">
            <a:spAutoFit/>
          </a:bodyPr>
          <a:lstStyle/>
          <a:p>
            <a:pPr defTabSz="962025">
              <a:spcBef>
                <a:spcPct val="0%"/>
              </a:spcBef>
            </a:pPr>
            <a:r>
              <a:rPr lang="en-US" altLang="en-US" sz="1600" dirty="0">
                <a:latin typeface="Lato" panose="020F0502020204030203" pitchFamily="34" charset="0"/>
              </a:rPr>
              <a:t>In your packet there is a flyer called 101 Most Common Speed Bumps . This is not intended to scare you but to list the most common issues we come up against in a real estate transaction. Please read through this and make sure you are not doing any of the items listed. Important ones are NO NEW DEBT. </a:t>
            </a:r>
          </a:p>
          <a:p>
            <a:pPr defTabSz="962025">
              <a:spcBef>
                <a:spcPct val="0%"/>
              </a:spcBef>
            </a:pPr>
            <a:endParaRPr lang="en-US" altLang="en-US" sz="1600" dirty="0">
              <a:latin typeface="Lato" panose="020F0502020204030203" pitchFamily="34" charset="0"/>
            </a:endParaRPr>
          </a:p>
          <a:p>
            <a:pPr defTabSz="962025">
              <a:spcBef>
                <a:spcPct val="0%"/>
              </a:spcBef>
            </a:pPr>
            <a:r>
              <a:rPr lang="en-US" altLang="en-US" sz="1600" dirty="0">
                <a:latin typeface="Lato" panose="020F0502020204030203" pitchFamily="34" charset="0"/>
              </a:rPr>
              <a:t>Don’t buy anything including cars, appliances or major purchases without discussing it with your loan officer. This includes depositing or withdrawing any large amounts of cash.   Anything over $500 that is not part of your monthly bills.</a:t>
            </a:r>
          </a:p>
        </p:txBody>
      </p:sp>
      <p:sp>
        <p:nvSpPr>
          <p:cNvPr id="14" name="TextBox 13"/>
          <p:cNvSpPr txBox="1"/>
          <p:nvPr/>
        </p:nvSpPr>
        <p:spPr>
          <a:xfrm>
            <a:off x="5751512" y="5795107"/>
            <a:ext cx="5843588" cy="276999"/>
          </a:xfrm>
          <a:prstGeom prst="rect">
            <a:avLst/>
          </a:prstGeom>
          <a:noFill/>
        </p:spPr>
        <p:txBody>
          <a:bodyPr wrap="square" rtlCol="0">
            <a:spAutoFit/>
          </a:bodyPr>
          <a:lstStyle/>
          <a:p>
            <a:pPr algn="r"/>
            <a:r>
              <a:rPr lang="en-US" sz="1200" b="1" dirty="0">
                <a:latin typeface="Lato" panose="020F0502020204030203" pitchFamily="34" charset="0"/>
              </a:rPr>
              <a:t>[REFER TO PACKET]</a:t>
            </a:r>
          </a:p>
        </p:txBody>
      </p:sp>
    </p:spTree>
    <p:extLst>
      <p:ext uri="{BB962C8B-B14F-4D97-AF65-F5344CB8AC3E}">
        <p14:creationId xmlns:p14="http://schemas.microsoft.com/office/powerpoint/2010/main" val="1960118825"/>
      </p:ext>
    </p:extLst>
  </p:cSld>
  <p:clrMapOvr>
    <a:masterClrMapping/>
  </p:clrMapOvr>
</p:sld>
</file>

<file path=ppt/slides/slide1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5" name="Rectangle 4"/>
          <p:cNvSpPr/>
          <p:nvPr/>
        </p:nvSpPr>
        <p:spPr>
          <a:xfrm>
            <a:off x="5617029" y="0"/>
            <a:ext cx="6574971" cy="6348738"/>
          </a:xfrm>
          <a:prstGeom prst="rect">
            <a:avLst/>
          </a:prstGeom>
          <a:solidFill>
            <a:schemeClr val="bg1">
              <a:lumMod val="9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4" name="TextBox 3"/>
          <p:cNvSpPr txBox="1"/>
          <p:nvPr/>
        </p:nvSpPr>
        <p:spPr>
          <a:xfrm>
            <a:off x="5941558" y="1495412"/>
            <a:ext cx="5976257" cy="4862870"/>
          </a:xfrm>
          <a:prstGeom prst="rect">
            <a:avLst/>
          </a:prstGeom>
          <a:noFill/>
        </p:spPr>
        <p:txBody>
          <a:bodyPr wrap="square" rtlCol="0">
            <a:spAutoFit/>
          </a:bodyPr>
          <a:lstStyle/>
          <a:p>
            <a:pPr marL="342900" indent="-342900">
              <a:buFont typeface="+mj-lt"/>
              <a:buAutoNum type="arabicPeriod"/>
            </a:pPr>
            <a:r>
              <a:rPr lang="en-US" sz="1400" dirty="0">
                <a:latin typeface="Lato" panose="020F0502020204030203" pitchFamily="34" charset="0"/>
              </a:rPr>
              <a:t> Thou shalt not change jobs, become self-employed or quit your job. </a:t>
            </a:r>
            <a:br>
              <a:rPr lang="en-US" sz="1400" dirty="0">
                <a:latin typeface="Lato" panose="020F0502020204030203" pitchFamily="34" charset="0"/>
              </a:rPr>
            </a:br>
            <a:endParaRPr lang="en-US" sz="1400" dirty="0">
              <a:latin typeface="Lato" panose="020F0502020204030203" pitchFamily="34" charset="0"/>
            </a:endParaRPr>
          </a:p>
          <a:p>
            <a:pPr marL="342900" lvl="0" indent="-342900">
              <a:buFont typeface="+mj-lt"/>
              <a:buAutoNum type="arabicPeriod"/>
            </a:pPr>
            <a:r>
              <a:rPr lang="en-US" sz="1400" dirty="0">
                <a:latin typeface="Lato" panose="020F0502020204030203" pitchFamily="34" charset="0"/>
              </a:rPr>
              <a:t>Thou shalt not buy a car, truck or van ( or you may be </a:t>
            </a:r>
            <a:r>
              <a:rPr lang="en-US" sz="1400" dirty="0" err="1">
                <a:latin typeface="Lato" panose="020F0502020204030203" pitchFamily="34" charset="0"/>
              </a:rPr>
              <a:t>lingin</a:t>
            </a:r>
            <a:r>
              <a:rPr lang="en-US" sz="1400" dirty="0">
                <a:latin typeface="Lato" panose="020F0502020204030203" pitchFamily="34" charset="0"/>
              </a:rPr>
              <a:t> in it)!!</a:t>
            </a:r>
            <a:br>
              <a:rPr lang="en-US" sz="1400" dirty="0">
                <a:latin typeface="Lato" panose="020F0502020204030203" pitchFamily="34" charset="0"/>
              </a:rPr>
            </a:br>
            <a:endParaRPr lang="en-US" sz="1400" dirty="0">
              <a:latin typeface="Lato" panose="020F0502020204030203" pitchFamily="34" charset="0"/>
            </a:endParaRPr>
          </a:p>
          <a:p>
            <a:pPr marL="342900" lvl="0" indent="-342900">
              <a:buFont typeface="+mj-lt"/>
              <a:buAutoNum type="arabicPeriod"/>
            </a:pPr>
            <a:r>
              <a:rPr lang="en-US" sz="1400" dirty="0">
                <a:latin typeface="Lato" panose="020F0502020204030203" pitchFamily="34" charset="0"/>
              </a:rPr>
              <a:t>Thou shalt not use credit cards excessively or let current accounts fall behind.  </a:t>
            </a:r>
            <a:br>
              <a:rPr lang="en-US" sz="1400" dirty="0">
                <a:latin typeface="Lato" panose="020F0502020204030203" pitchFamily="34" charset="0"/>
              </a:rPr>
            </a:br>
            <a:endParaRPr lang="en-US" sz="1400" dirty="0">
              <a:latin typeface="Lato" panose="020F0502020204030203" pitchFamily="34" charset="0"/>
            </a:endParaRPr>
          </a:p>
          <a:p>
            <a:pPr marL="342900" lvl="0" indent="-342900">
              <a:buFont typeface="+mj-lt"/>
              <a:buAutoNum type="arabicPeriod"/>
            </a:pPr>
            <a:r>
              <a:rPr lang="en-US" sz="1400" dirty="0">
                <a:latin typeface="Lato" panose="020F0502020204030203" pitchFamily="34" charset="0"/>
              </a:rPr>
              <a:t>Thou shalt not spend money you have set aside for closing. </a:t>
            </a:r>
            <a:br>
              <a:rPr lang="en-US" sz="1400" dirty="0">
                <a:latin typeface="Lato" panose="020F0502020204030203" pitchFamily="34" charset="0"/>
              </a:rPr>
            </a:br>
            <a:endParaRPr lang="en-US" sz="1400" dirty="0">
              <a:latin typeface="Lato" panose="020F0502020204030203" pitchFamily="34" charset="0"/>
            </a:endParaRPr>
          </a:p>
          <a:p>
            <a:pPr marL="342900" lvl="0" indent="-342900">
              <a:buFont typeface="+mj-lt"/>
              <a:buAutoNum type="arabicPeriod"/>
            </a:pPr>
            <a:r>
              <a:rPr lang="en-US" sz="1400" dirty="0">
                <a:latin typeface="Lato" panose="020F0502020204030203" pitchFamily="34" charset="0"/>
              </a:rPr>
              <a:t>Thou shalt not omit debts or liabilities from your loan application. </a:t>
            </a:r>
            <a:br>
              <a:rPr lang="en-US" sz="1400" dirty="0">
                <a:latin typeface="Lato" panose="020F0502020204030203" pitchFamily="34" charset="0"/>
              </a:rPr>
            </a:br>
            <a:endParaRPr lang="en-US" sz="1400" dirty="0">
              <a:latin typeface="Lato" panose="020F0502020204030203" pitchFamily="34" charset="0"/>
            </a:endParaRPr>
          </a:p>
          <a:p>
            <a:pPr marL="342900" lvl="0" indent="-342900">
              <a:buFont typeface="+mj-lt"/>
              <a:buAutoNum type="arabicPeriod"/>
            </a:pPr>
            <a:r>
              <a:rPr lang="en-US" sz="1400" dirty="0">
                <a:latin typeface="Lato" panose="020F0502020204030203" pitchFamily="34" charset="0"/>
              </a:rPr>
              <a:t>Thou shalt not buy furniture. </a:t>
            </a:r>
            <a:br>
              <a:rPr lang="en-US" sz="1400" dirty="0">
                <a:latin typeface="Lato" panose="020F0502020204030203" pitchFamily="34" charset="0"/>
              </a:rPr>
            </a:br>
            <a:endParaRPr lang="en-US" sz="1400" dirty="0">
              <a:latin typeface="Lato" panose="020F0502020204030203" pitchFamily="34" charset="0"/>
            </a:endParaRPr>
          </a:p>
          <a:p>
            <a:pPr marL="342900" lvl="0" indent="-342900">
              <a:buFont typeface="+mj-lt"/>
              <a:buAutoNum type="arabicPeriod"/>
            </a:pPr>
            <a:r>
              <a:rPr lang="en-US" sz="1400" dirty="0">
                <a:latin typeface="Lato" panose="020F0502020204030203" pitchFamily="34" charset="0"/>
              </a:rPr>
              <a:t>Thou shalt not originate any inquiries into your credit.</a:t>
            </a:r>
            <a:br>
              <a:rPr lang="en-US" sz="1400" dirty="0">
                <a:latin typeface="Lato" panose="020F0502020204030203" pitchFamily="34" charset="0"/>
              </a:rPr>
            </a:br>
            <a:endParaRPr lang="en-US" sz="1400" dirty="0">
              <a:latin typeface="Lato" panose="020F0502020204030203" pitchFamily="34" charset="0"/>
            </a:endParaRPr>
          </a:p>
          <a:p>
            <a:pPr marL="342900" lvl="0" indent="-342900">
              <a:buFont typeface="+mj-lt"/>
              <a:buAutoNum type="arabicPeriod"/>
            </a:pPr>
            <a:r>
              <a:rPr lang="en-US" sz="1400" dirty="0">
                <a:latin typeface="Lato" panose="020F0502020204030203" pitchFamily="34" charset="0"/>
              </a:rPr>
              <a:t>Thou shalt not make large deposits without checking with your loan officer. </a:t>
            </a:r>
            <a:br>
              <a:rPr lang="en-US" sz="1400" dirty="0">
                <a:latin typeface="Lato" panose="020F0502020204030203" pitchFamily="34" charset="0"/>
              </a:rPr>
            </a:br>
            <a:endParaRPr lang="en-US" sz="1400" dirty="0">
              <a:latin typeface="Lato" panose="020F0502020204030203" pitchFamily="34" charset="0"/>
            </a:endParaRPr>
          </a:p>
          <a:p>
            <a:pPr marL="342900" lvl="0" indent="-342900">
              <a:buFont typeface="+mj-lt"/>
              <a:buAutoNum type="arabicPeriod"/>
            </a:pPr>
            <a:r>
              <a:rPr lang="en-US" sz="1400" dirty="0">
                <a:latin typeface="Lato" panose="020F0502020204030203" pitchFamily="34" charset="0"/>
              </a:rPr>
              <a:t>Thou shalt not change bank accounts. </a:t>
            </a:r>
            <a:br>
              <a:rPr lang="en-US" sz="1400" dirty="0">
                <a:latin typeface="Lato" panose="020F0502020204030203" pitchFamily="34" charset="0"/>
              </a:rPr>
            </a:br>
            <a:endParaRPr lang="en-US" sz="1400" dirty="0">
              <a:latin typeface="Lato" panose="020F0502020204030203" pitchFamily="34" charset="0"/>
            </a:endParaRPr>
          </a:p>
          <a:p>
            <a:pPr marL="342900" lvl="0" indent="-342900">
              <a:buFont typeface="+mj-lt"/>
              <a:buAutoNum type="arabicPeriod"/>
            </a:pPr>
            <a:r>
              <a:rPr lang="en-US" sz="1400" dirty="0">
                <a:latin typeface="Lato" panose="020F0502020204030203" pitchFamily="34" charset="0"/>
              </a:rPr>
              <a:t>Thou shalt not co-sign a loan for anyone.</a:t>
            </a:r>
          </a:p>
          <a:p>
            <a:pPr marL="342900" indent="-342900">
              <a:buFont typeface="+mj-lt"/>
              <a:buAutoNum type="arabicPeriod"/>
            </a:pPr>
            <a:endParaRPr lang="en-US" sz="1600" dirty="0">
              <a:latin typeface="Lato" panose="020F0502020204030203" pitchFamily="34" charset="0"/>
            </a:endParaRPr>
          </a:p>
        </p:txBody>
      </p:sp>
      <p:sp>
        <p:nvSpPr>
          <p:cNvPr id="13" name="TextBox 12"/>
          <p:cNvSpPr txBox="1"/>
          <p:nvPr/>
        </p:nvSpPr>
        <p:spPr>
          <a:xfrm>
            <a:off x="6202361" y="147542"/>
            <a:ext cx="5454650" cy="1200329"/>
          </a:xfrm>
          <a:prstGeom prst="rect">
            <a:avLst/>
          </a:prstGeom>
          <a:noFill/>
        </p:spPr>
        <p:txBody>
          <a:bodyPr wrap="square" rtlCol="0">
            <a:spAutoFit/>
          </a:bodyPr>
          <a:lstStyle/>
          <a:p>
            <a:pPr algn="ctr"/>
            <a:r>
              <a:rPr lang="en-US" sz="3600" dirty="0">
                <a:latin typeface="Impact" panose="020B0806030902050204" pitchFamily="34" charset="0"/>
              </a:rPr>
              <a:t>10 COMMANDMENTS OF BUYING A HOME</a:t>
            </a:r>
          </a:p>
        </p:txBody>
      </p:sp>
      <p:pic>
        <p:nvPicPr>
          <p:cNvPr id="15362" name="Picture 2" descr="Image result for PROMISES"/>
          <p:cNvPicPr>
            <a:picLocks noChangeAspect="1" noChangeArrowheads="1"/>
          </p:cNvPicPr>
          <p:nvPr/>
        </p:nvPicPr>
        <p:blipFill rotWithShape="1">
          <a:blip r:embed="rId3">
            <a:extLst>
              <a:ext uri="{28A0092B-C50C-407E-A947-70E740481C1C}">
                <a14:useLocalDpi xmlns:a14="http://schemas.microsoft.com/office/drawing/2010/main" val="0"/>
              </a:ext>
            </a:extLst>
          </a:blip>
          <a:srcRect l="23.736%" r="17.293%"/>
          <a:stretch/>
        </p:blipFill>
        <p:spPr bwMode="auto">
          <a:xfrm>
            <a:off x="0" y="-4437"/>
            <a:ext cx="5625467" cy="6362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795479"/>
      </p:ext>
    </p:extLst>
  </p:cSld>
  <p:clrMapOvr>
    <a:masterClrMapping/>
  </p:clrMapOvr>
</p:sld>
</file>

<file path=ppt/slides/slide1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0.177%" b="38.047%"/>
          <a:stretch/>
        </p:blipFill>
        <p:spPr>
          <a:xfrm>
            <a:off x="0" y="21330"/>
            <a:ext cx="12192000" cy="2359013"/>
          </a:xfrm>
          <a:prstGeom prst="rect">
            <a:avLst/>
          </a:prstGeom>
        </p:spPr>
      </p:pic>
      <p:graphicFrame>
        <p:nvGraphicFramePr>
          <p:cNvPr id="2" name="Diagram 1"/>
          <p:cNvGraphicFramePr/>
          <p:nvPr>
            <p:extLst>
              <p:ext uri="{D42A27DB-BD31-4B8C-83A1-F6EECF244321}">
                <p14:modId xmlns:p14="http://schemas.microsoft.com/office/powerpoint/2010/main" val="680282496"/>
              </p:ext>
            </p:extLst>
          </p:nvPr>
        </p:nvGraphicFramePr>
        <p:xfrm>
          <a:off x="-142875" y="1465942"/>
          <a:ext cx="12334875" cy="6428619"/>
        </p:xfrm>
        <a:graphic>
          <a:graphicData uri="http://purl.oclc.org/ooxml/drawingml/diagram">
            <dgm:relIds xmlns:dgm="http://purl.oclc.org/ooxml/drawingml/diagram" xmlns:r="http://purl.oclc.org/ooxml/officeDocument/relationships" r:dm="rId4" r:lo="rId5" r:qs="rId6" r:cs="rId7"/>
          </a:graphicData>
        </a:graphic>
      </p:graphicFrame>
      <p:sp>
        <p:nvSpPr>
          <p:cNvPr id="6" name="Rectangle 5"/>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sp>
        <p:nvSpPr>
          <p:cNvPr id="9" name="Rectangle 8"/>
          <p:cNvSpPr/>
          <p:nvPr/>
        </p:nvSpPr>
        <p:spPr>
          <a:xfrm>
            <a:off x="0" y="-24016"/>
            <a:ext cx="12192000" cy="90692"/>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10" name="TextBox 9"/>
          <p:cNvSpPr txBox="1"/>
          <p:nvPr/>
        </p:nvSpPr>
        <p:spPr>
          <a:xfrm>
            <a:off x="441325" y="2650220"/>
            <a:ext cx="7210425" cy="646331"/>
          </a:xfrm>
          <a:prstGeom prst="rect">
            <a:avLst/>
          </a:prstGeom>
          <a:noFill/>
        </p:spPr>
        <p:txBody>
          <a:bodyPr wrap="square" rtlCol="0">
            <a:spAutoFit/>
          </a:bodyPr>
          <a:lstStyle/>
          <a:p>
            <a:r>
              <a:rPr lang="en-US" sz="3600" dirty="0">
                <a:latin typeface="Impact" panose="020B0806030902050204" pitchFamily="34" charset="0"/>
              </a:rPr>
              <a:t>HOME BUYING PROCESS TIMELINE </a:t>
            </a:r>
          </a:p>
        </p:txBody>
      </p:sp>
    </p:spTree>
    <p:extLst>
      <p:ext uri="{BB962C8B-B14F-4D97-AF65-F5344CB8AC3E}">
        <p14:creationId xmlns:p14="http://schemas.microsoft.com/office/powerpoint/2010/main" val="4205607159"/>
      </p:ext>
    </p:extLst>
  </p:cSld>
  <p:clrMapOvr>
    <a:masterClrMapping/>
  </p:clrMapOvr>
</p:sld>
</file>

<file path=ppt/slides/slide1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16389" name="Picture 5" descr="Image result for WRITING A CHECK"/>
          <p:cNvPicPr>
            <a:picLocks noChangeAspect="1" noChangeArrowheads="1"/>
          </p:cNvPicPr>
          <p:nvPr/>
        </p:nvPicPr>
        <p:blipFill rotWithShape="1">
          <a:blip r:embed="rId3">
            <a:extLst>
              <a:ext uri="{28A0092B-C50C-407E-A947-70E740481C1C}">
                <a14:useLocalDpi xmlns:a14="http://schemas.microsoft.com/office/drawing/2010/main" val="0"/>
              </a:ext>
            </a:extLst>
          </a:blip>
          <a:srcRect t="61.68%" b="13.646%"/>
          <a:stretch/>
        </p:blipFill>
        <p:spPr bwMode="auto">
          <a:xfrm>
            <a:off x="0" y="-14563"/>
            <a:ext cx="12192000" cy="24693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sp>
        <p:nvSpPr>
          <p:cNvPr id="9" name="Rectangle 8"/>
          <p:cNvSpPr/>
          <p:nvPr/>
        </p:nvSpPr>
        <p:spPr>
          <a:xfrm>
            <a:off x="0" y="-24016"/>
            <a:ext cx="12192000" cy="90692"/>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10" name="TextBox 9"/>
          <p:cNvSpPr txBox="1"/>
          <p:nvPr/>
        </p:nvSpPr>
        <p:spPr>
          <a:xfrm>
            <a:off x="546107" y="2434975"/>
            <a:ext cx="7210425" cy="646331"/>
          </a:xfrm>
          <a:prstGeom prst="rect">
            <a:avLst/>
          </a:prstGeom>
          <a:noFill/>
        </p:spPr>
        <p:txBody>
          <a:bodyPr wrap="square" rtlCol="0">
            <a:spAutoFit/>
          </a:bodyPr>
          <a:lstStyle/>
          <a:p>
            <a:r>
              <a:rPr lang="en-US" sz="3600" dirty="0">
                <a:latin typeface="Impact" panose="020B0806030902050204" pitchFamily="34" charset="0"/>
              </a:rPr>
              <a:t>UP FRONT COSTS</a:t>
            </a:r>
          </a:p>
        </p:txBody>
      </p:sp>
      <p:sp>
        <p:nvSpPr>
          <p:cNvPr id="23" name="TextBox 22"/>
          <p:cNvSpPr txBox="1"/>
          <p:nvPr/>
        </p:nvSpPr>
        <p:spPr>
          <a:xfrm>
            <a:off x="611995" y="3306474"/>
            <a:ext cx="2446338" cy="338554"/>
          </a:xfrm>
          <a:prstGeom prst="rect">
            <a:avLst/>
          </a:prstGeom>
          <a:noFill/>
        </p:spPr>
        <p:txBody>
          <a:bodyPr wrap="square" rtlCol="0">
            <a:spAutoFit/>
          </a:bodyPr>
          <a:lstStyle/>
          <a:p>
            <a:r>
              <a:rPr lang="en-US" sz="1600" dirty="0">
                <a:latin typeface="Impact" panose="020B0806030902050204" pitchFamily="34" charset="0"/>
              </a:rPr>
              <a:t>EARNEST MONEY DEPOSIT</a:t>
            </a:r>
          </a:p>
        </p:txBody>
      </p:sp>
      <p:sp>
        <p:nvSpPr>
          <p:cNvPr id="24" name="TextBox 23"/>
          <p:cNvSpPr txBox="1"/>
          <p:nvPr/>
        </p:nvSpPr>
        <p:spPr>
          <a:xfrm>
            <a:off x="4706955" y="3302860"/>
            <a:ext cx="3062287" cy="338554"/>
          </a:xfrm>
          <a:prstGeom prst="rect">
            <a:avLst/>
          </a:prstGeom>
          <a:noFill/>
        </p:spPr>
        <p:txBody>
          <a:bodyPr wrap="square" rtlCol="0">
            <a:spAutoFit/>
          </a:bodyPr>
          <a:lstStyle/>
          <a:p>
            <a:r>
              <a:rPr lang="en-US" sz="1600" dirty="0">
                <a:latin typeface="Impact" panose="020B0806030902050204" pitchFamily="34" charset="0"/>
              </a:rPr>
              <a:t>APPRAISAL </a:t>
            </a:r>
            <a:r>
              <a:rPr lang="en-US" sz="1100" dirty="0">
                <a:latin typeface="Impact" panose="020B0806030902050204" pitchFamily="34" charset="0"/>
              </a:rPr>
              <a:t>(LENDER COST/ ACCEPTED OFFER</a:t>
            </a:r>
            <a:r>
              <a:rPr lang="en-US" sz="1600" dirty="0">
                <a:latin typeface="Impact" panose="020B0806030902050204" pitchFamily="34" charset="0"/>
              </a:rPr>
              <a:t>)</a:t>
            </a:r>
          </a:p>
        </p:txBody>
      </p:sp>
      <p:sp>
        <p:nvSpPr>
          <p:cNvPr id="25" name="TextBox 24"/>
          <p:cNvSpPr txBox="1"/>
          <p:nvPr/>
        </p:nvSpPr>
        <p:spPr>
          <a:xfrm>
            <a:off x="8605852" y="3302860"/>
            <a:ext cx="2774928" cy="338554"/>
          </a:xfrm>
          <a:prstGeom prst="rect">
            <a:avLst/>
          </a:prstGeom>
          <a:noFill/>
        </p:spPr>
        <p:txBody>
          <a:bodyPr wrap="square" rtlCol="0">
            <a:spAutoFit/>
          </a:bodyPr>
          <a:lstStyle/>
          <a:p>
            <a:r>
              <a:rPr lang="en-US" sz="1600" dirty="0">
                <a:latin typeface="Impact" panose="020B0806030902050204" pitchFamily="34" charset="0"/>
              </a:rPr>
              <a:t>CREDIT REPORT </a:t>
            </a:r>
            <a:r>
              <a:rPr lang="en-US" sz="1050" dirty="0">
                <a:latin typeface="Impact" panose="020B0806030902050204" pitchFamily="34" charset="0"/>
              </a:rPr>
              <a:t>[LENDER COST]</a:t>
            </a:r>
          </a:p>
        </p:txBody>
      </p:sp>
      <p:sp>
        <p:nvSpPr>
          <p:cNvPr id="26" name="TextBox 25"/>
          <p:cNvSpPr txBox="1"/>
          <p:nvPr/>
        </p:nvSpPr>
        <p:spPr>
          <a:xfrm>
            <a:off x="611995" y="4945151"/>
            <a:ext cx="3112279" cy="338554"/>
          </a:xfrm>
          <a:prstGeom prst="rect">
            <a:avLst/>
          </a:prstGeom>
          <a:noFill/>
        </p:spPr>
        <p:txBody>
          <a:bodyPr wrap="square" rtlCol="0">
            <a:spAutoFit/>
          </a:bodyPr>
          <a:lstStyle/>
          <a:p>
            <a:r>
              <a:rPr lang="en-US" sz="1600" dirty="0">
                <a:latin typeface="Impact" panose="020B0806030902050204" pitchFamily="34" charset="0"/>
              </a:rPr>
              <a:t>HOME INSPECTION (RECOMMENDED]</a:t>
            </a:r>
          </a:p>
        </p:txBody>
      </p:sp>
      <p:sp>
        <p:nvSpPr>
          <p:cNvPr id="27" name="TextBox 26"/>
          <p:cNvSpPr txBox="1"/>
          <p:nvPr/>
        </p:nvSpPr>
        <p:spPr>
          <a:xfrm>
            <a:off x="4706954" y="4942255"/>
            <a:ext cx="2276475" cy="338554"/>
          </a:xfrm>
          <a:prstGeom prst="rect">
            <a:avLst/>
          </a:prstGeom>
          <a:noFill/>
        </p:spPr>
        <p:txBody>
          <a:bodyPr wrap="square" rtlCol="0">
            <a:spAutoFit/>
          </a:bodyPr>
          <a:lstStyle/>
          <a:p>
            <a:r>
              <a:rPr lang="en-US" sz="1600" dirty="0">
                <a:latin typeface="Impact" panose="020B0806030902050204" pitchFamily="34" charset="0"/>
              </a:rPr>
              <a:t>CLOSING COSTS</a:t>
            </a:r>
          </a:p>
        </p:txBody>
      </p:sp>
      <p:sp>
        <p:nvSpPr>
          <p:cNvPr id="28" name="TextBox 27"/>
          <p:cNvSpPr txBox="1"/>
          <p:nvPr/>
        </p:nvSpPr>
        <p:spPr>
          <a:xfrm>
            <a:off x="611995" y="3641754"/>
            <a:ext cx="3142454" cy="1061829"/>
          </a:xfrm>
          <a:prstGeom prst="rect">
            <a:avLst/>
          </a:prstGeom>
          <a:noFill/>
        </p:spPr>
        <p:txBody>
          <a:bodyPr wrap="square" rtlCol="0">
            <a:spAutoFit/>
          </a:bodyPr>
          <a:lstStyle/>
          <a:p>
            <a:r>
              <a:rPr lang="en-US" sz="1050" dirty="0">
                <a:latin typeface="Lato" panose="020F0502020204030203" pitchFamily="34" charset="0"/>
              </a:rPr>
              <a:t>A “Good Faith Deposit” will need to be submitted with the initial submission of the purchase contract.  Customary amounts vary depending on local custom. If the offer is accepted the amount will be held until closing and is then applied to the buyer’s portion of the closing costs.</a:t>
            </a:r>
          </a:p>
        </p:txBody>
      </p:sp>
      <p:sp>
        <p:nvSpPr>
          <p:cNvPr id="29" name="TextBox 28"/>
          <p:cNvSpPr txBox="1"/>
          <p:nvPr/>
        </p:nvSpPr>
        <p:spPr>
          <a:xfrm>
            <a:off x="4706954" y="3581389"/>
            <a:ext cx="2946393" cy="738664"/>
          </a:xfrm>
          <a:prstGeom prst="rect">
            <a:avLst/>
          </a:prstGeom>
          <a:noFill/>
        </p:spPr>
        <p:txBody>
          <a:bodyPr wrap="square" rtlCol="0">
            <a:spAutoFit/>
          </a:bodyPr>
          <a:lstStyle/>
          <a:p>
            <a:r>
              <a:rPr lang="en-US" sz="1050" dirty="0">
                <a:latin typeface="Lato" panose="020F0502020204030203" pitchFamily="34" charset="0"/>
              </a:rPr>
              <a:t>An appraisal fee is paid to an appraiser to obtain an estimate of market value upon which the lender will base the loan amount This fee is usually paid by the buyer.</a:t>
            </a:r>
          </a:p>
        </p:txBody>
      </p:sp>
      <p:sp>
        <p:nvSpPr>
          <p:cNvPr id="30" name="TextBox 29"/>
          <p:cNvSpPr txBox="1"/>
          <p:nvPr/>
        </p:nvSpPr>
        <p:spPr>
          <a:xfrm>
            <a:off x="8636801" y="3571064"/>
            <a:ext cx="3059105" cy="415498"/>
          </a:xfrm>
          <a:prstGeom prst="rect">
            <a:avLst/>
          </a:prstGeom>
          <a:noFill/>
        </p:spPr>
        <p:txBody>
          <a:bodyPr wrap="square" rtlCol="0">
            <a:spAutoFit/>
          </a:bodyPr>
          <a:lstStyle/>
          <a:p>
            <a:r>
              <a:rPr lang="en-US" sz="1050" dirty="0"/>
              <a:t>A credit report is an evaluation of the buyer's credit habits made by a credit bureau for the lender</a:t>
            </a:r>
            <a:endParaRPr lang="en-US" sz="1050" dirty="0">
              <a:latin typeface="Lato" panose="020F0502020204030203" pitchFamily="34" charset="0"/>
            </a:endParaRPr>
          </a:p>
        </p:txBody>
      </p:sp>
      <p:sp>
        <p:nvSpPr>
          <p:cNvPr id="34" name="TextBox 33"/>
          <p:cNvSpPr txBox="1"/>
          <p:nvPr/>
        </p:nvSpPr>
        <p:spPr>
          <a:xfrm>
            <a:off x="611996" y="5195985"/>
            <a:ext cx="2946393" cy="769441"/>
          </a:xfrm>
          <a:prstGeom prst="rect">
            <a:avLst/>
          </a:prstGeom>
          <a:noFill/>
        </p:spPr>
        <p:txBody>
          <a:bodyPr wrap="square" rtlCol="0">
            <a:spAutoFit/>
          </a:bodyPr>
          <a:lstStyle/>
          <a:p>
            <a:r>
              <a:rPr lang="en-US" sz="1100" dirty="0"/>
              <a:t>Inspections the buyer may choose to have done may include a general property inspection that usually cover foundation, electrical, plumbing and overall construction.</a:t>
            </a:r>
          </a:p>
        </p:txBody>
      </p:sp>
      <p:sp>
        <p:nvSpPr>
          <p:cNvPr id="35" name="TextBox 34"/>
          <p:cNvSpPr txBox="1"/>
          <p:nvPr/>
        </p:nvSpPr>
        <p:spPr>
          <a:xfrm>
            <a:off x="4706954" y="5195985"/>
            <a:ext cx="2946393" cy="600164"/>
          </a:xfrm>
          <a:prstGeom prst="rect">
            <a:avLst/>
          </a:prstGeom>
          <a:noFill/>
        </p:spPr>
        <p:txBody>
          <a:bodyPr wrap="square" rtlCol="0">
            <a:spAutoFit/>
          </a:bodyPr>
          <a:lstStyle/>
          <a:p>
            <a:r>
              <a:rPr lang="en-US" sz="1100" dirty="0"/>
              <a:t>(Loan Fees and Costs Should be Discussed with Lender, These Fees Are Not Upfront But Should Be Discussed)</a:t>
            </a:r>
            <a:endParaRPr lang="en-US" sz="1100" dirty="0">
              <a:latin typeface="Lato" panose="020F0502020204030203" pitchFamily="34" charset="0"/>
            </a:endParaRPr>
          </a:p>
        </p:txBody>
      </p:sp>
    </p:spTree>
    <p:extLst>
      <p:ext uri="{BB962C8B-B14F-4D97-AF65-F5344CB8AC3E}">
        <p14:creationId xmlns:p14="http://schemas.microsoft.com/office/powerpoint/2010/main" val="2104473687"/>
      </p:ext>
    </p:extLst>
  </p:cSld>
  <p:clrMapOvr>
    <a:masterClrMapping/>
  </p:clrMapOvr>
</p:sld>
</file>

<file path=ppt/slides/slide1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17414" name="Picture 6" descr="Image result for HOME INSPECTIONS"/>
          <p:cNvPicPr>
            <a:picLocks noChangeAspect="1" noChangeArrowheads="1"/>
          </p:cNvPicPr>
          <p:nvPr/>
        </p:nvPicPr>
        <p:blipFill rotWithShape="1">
          <a:blip r:embed="rId3">
            <a:extLst>
              <a:ext uri="{28A0092B-C50C-407E-A947-70E740481C1C}">
                <a14:useLocalDpi xmlns:a14="http://schemas.microsoft.com/office/drawing/2010/main" val="0"/>
              </a:ext>
            </a:extLst>
          </a:blip>
          <a:srcRect l="41.607%"/>
          <a:stretch/>
        </p:blipFill>
        <p:spPr bwMode="auto">
          <a:xfrm>
            <a:off x="0" y="0"/>
            <a:ext cx="5573953" cy="63487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95491" y="0"/>
            <a:ext cx="6574971" cy="6348738"/>
          </a:xfrm>
          <a:prstGeom prst="rect">
            <a:avLst/>
          </a:prstGeom>
          <a:solidFill>
            <a:schemeClr val="bg1">
              <a:lumMod val="9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4" name="TextBox 3"/>
          <p:cNvSpPr txBox="1"/>
          <p:nvPr/>
        </p:nvSpPr>
        <p:spPr>
          <a:xfrm>
            <a:off x="6484485" y="1956562"/>
            <a:ext cx="5110615" cy="2949718"/>
          </a:xfrm>
          <a:prstGeom prst="rect">
            <a:avLst/>
          </a:prstGeom>
          <a:noFill/>
        </p:spPr>
        <p:txBody>
          <a:bodyPr wrap="square" rtlCol="0">
            <a:spAutoFit/>
          </a:bodyPr>
          <a:lstStyle/>
          <a:p>
            <a:pPr marL="623888" indent="-623888">
              <a:lnSpc>
                <a:spcPct val="150%"/>
              </a:lnSpc>
              <a:buFont typeface="+mj-lt"/>
              <a:buAutoNum type="arabicPeriod"/>
            </a:pPr>
            <a:r>
              <a:rPr lang="en-US" sz="2400" dirty="0">
                <a:latin typeface="Lato" panose="020F0502020204030203" pitchFamily="34" charset="0"/>
              </a:rPr>
              <a:t>PEST INPECTION</a:t>
            </a:r>
          </a:p>
          <a:p>
            <a:pPr marL="623888" indent="-623888">
              <a:lnSpc>
                <a:spcPct val="150%"/>
              </a:lnSpc>
              <a:buFont typeface="+mj-lt"/>
              <a:buAutoNum type="arabicPeriod"/>
            </a:pPr>
            <a:r>
              <a:rPr lang="en-US" sz="2400" dirty="0">
                <a:latin typeface="Lato" panose="020F0502020204030203" pitchFamily="34" charset="0"/>
              </a:rPr>
              <a:t>HOME INSPECTION </a:t>
            </a:r>
          </a:p>
          <a:p>
            <a:pPr marL="623888" indent="-623888">
              <a:lnSpc>
                <a:spcPct val="150%"/>
              </a:lnSpc>
              <a:buFont typeface="+mj-lt"/>
              <a:buAutoNum type="arabicPeriod"/>
            </a:pPr>
            <a:r>
              <a:rPr lang="en-US" sz="2400" dirty="0">
                <a:latin typeface="Lato" panose="020F0502020204030203" pitchFamily="34" charset="0"/>
              </a:rPr>
              <a:t>ROOF INSPECTION </a:t>
            </a:r>
          </a:p>
          <a:p>
            <a:pPr marL="623888" indent="-623888">
              <a:lnSpc>
                <a:spcPct val="150%"/>
              </a:lnSpc>
              <a:buFont typeface="+mj-lt"/>
              <a:buAutoNum type="arabicPeriod"/>
            </a:pPr>
            <a:r>
              <a:rPr lang="en-US" sz="2400" dirty="0">
                <a:latin typeface="Lato" panose="020F0502020204030203" pitchFamily="34" charset="0"/>
              </a:rPr>
              <a:t>WELL / SEPTIC INSPECTION</a:t>
            </a:r>
          </a:p>
          <a:p>
            <a:pPr marL="342900" indent="-342900">
              <a:lnSpc>
                <a:spcPct val="150%"/>
              </a:lnSpc>
              <a:buFont typeface="+mj-lt"/>
              <a:buAutoNum type="arabicPeriod"/>
            </a:pPr>
            <a:endParaRPr lang="en-US" sz="2800" dirty="0">
              <a:latin typeface="Lato" panose="020F0502020204030203" pitchFamily="34" charset="0"/>
            </a:endParaRPr>
          </a:p>
        </p:txBody>
      </p:sp>
      <p:sp>
        <p:nvSpPr>
          <p:cNvPr id="13" name="TextBox 12"/>
          <p:cNvSpPr txBox="1"/>
          <p:nvPr/>
        </p:nvSpPr>
        <p:spPr>
          <a:xfrm>
            <a:off x="6202361" y="147542"/>
            <a:ext cx="5454650" cy="646331"/>
          </a:xfrm>
          <a:prstGeom prst="rect">
            <a:avLst/>
          </a:prstGeom>
          <a:noFill/>
        </p:spPr>
        <p:txBody>
          <a:bodyPr wrap="square" rtlCol="0">
            <a:spAutoFit/>
          </a:bodyPr>
          <a:lstStyle/>
          <a:p>
            <a:pPr algn="ctr"/>
            <a:r>
              <a:rPr lang="en-US" sz="3600" dirty="0">
                <a:latin typeface="Impact" panose="020B0806030902050204" pitchFamily="34" charset="0"/>
              </a:rPr>
              <a:t>INSPECTIONS</a:t>
            </a:r>
          </a:p>
        </p:txBody>
      </p:sp>
    </p:spTree>
    <p:extLst>
      <p:ext uri="{BB962C8B-B14F-4D97-AF65-F5344CB8AC3E}">
        <p14:creationId xmlns:p14="http://schemas.microsoft.com/office/powerpoint/2010/main" val="1897020420"/>
      </p:ext>
    </p:extLst>
  </p:cSld>
  <p:clrMapOvr>
    <a:masterClrMapping/>
  </p:clrMapOvr>
</p:sld>
</file>

<file path=ppt/slides/slide1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8" name="TextBox 7"/>
          <p:cNvSpPr txBox="1"/>
          <p:nvPr/>
        </p:nvSpPr>
        <p:spPr>
          <a:xfrm>
            <a:off x="444498" y="665087"/>
            <a:ext cx="11303000" cy="1015663"/>
          </a:xfrm>
          <a:prstGeom prst="rect">
            <a:avLst/>
          </a:prstGeom>
          <a:noFill/>
        </p:spPr>
        <p:txBody>
          <a:bodyPr wrap="square" rtlCol="0">
            <a:spAutoFit/>
          </a:bodyPr>
          <a:lstStyle/>
          <a:p>
            <a:r>
              <a:rPr lang="en-US" sz="3600" dirty="0">
                <a:latin typeface="Impact" panose="020B0806030902050204" pitchFamily="34" charset="0"/>
              </a:rPr>
              <a:t>REQUESTING REPAIRS </a:t>
            </a:r>
            <a:r>
              <a:rPr lang="en-US" sz="6000" dirty="0">
                <a:latin typeface="Alex Brush" panose="02000400000000000000" pitchFamily="2" charset="0"/>
              </a:rPr>
              <a:t>vs</a:t>
            </a:r>
            <a:r>
              <a:rPr lang="en-US" sz="3600" dirty="0">
                <a:latin typeface="Impact" panose="020B0806030902050204" pitchFamily="34" charset="0"/>
              </a:rPr>
              <a:t> AS IS</a:t>
            </a:r>
          </a:p>
        </p:txBody>
      </p:sp>
      <p:sp>
        <p:nvSpPr>
          <p:cNvPr id="9" name="Rectangle 8"/>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21" name="Rectangle 20"/>
          <p:cNvSpPr/>
          <p:nvPr/>
        </p:nvSpPr>
        <p:spPr>
          <a:xfrm>
            <a:off x="0" y="-24016"/>
            <a:ext cx="12192000" cy="90692"/>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 y="2343962"/>
            <a:ext cx="12192000" cy="80218"/>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06%"/>
          <a:stretch/>
        </p:blipFill>
        <p:spPr bwMode="auto">
          <a:xfrm>
            <a:off x="0" y="2424181"/>
            <a:ext cx="5734612" cy="3928994"/>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e result for as 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5800" y="2344816"/>
            <a:ext cx="4378325" cy="4013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774681"/>
      </p:ext>
    </p:extLst>
  </p:cSld>
  <p:clrMapOvr>
    <a:masterClrMapping/>
  </p:clrMapOvr>
</p:sld>
</file>

<file path=ppt/slides/slide1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19460" name="Picture 4" descr="Image result for HOME WARRANTY"/>
          <p:cNvPicPr>
            <a:picLocks noChangeAspect="1" noChangeArrowheads="1"/>
          </p:cNvPicPr>
          <p:nvPr/>
        </p:nvPicPr>
        <p:blipFill rotWithShape="1">
          <a:blip r:embed="rId3">
            <a:extLst>
              <a:ext uri="{28A0092B-C50C-407E-A947-70E740481C1C}">
                <a14:useLocalDpi xmlns:a14="http://schemas.microsoft.com/office/drawing/2010/main" val="0"/>
              </a:ext>
            </a:extLst>
          </a:blip>
          <a:srcRect t="42.968%" b="32.355%"/>
          <a:stretch/>
        </p:blipFill>
        <p:spPr bwMode="auto">
          <a:xfrm>
            <a:off x="0" y="66676"/>
            <a:ext cx="12192000" cy="19739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sp>
        <p:nvSpPr>
          <p:cNvPr id="9" name="Rectangle 8"/>
          <p:cNvSpPr/>
          <p:nvPr/>
        </p:nvSpPr>
        <p:spPr>
          <a:xfrm>
            <a:off x="0" y="-24016"/>
            <a:ext cx="12192000" cy="90692"/>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10" name="TextBox 9"/>
          <p:cNvSpPr txBox="1"/>
          <p:nvPr/>
        </p:nvSpPr>
        <p:spPr>
          <a:xfrm>
            <a:off x="542925" y="2415706"/>
            <a:ext cx="8455932" cy="646331"/>
          </a:xfrm>
          <a:prstGeom prst="rect">
            <a:avLst/>
          </a:prstGeom>
          <a:noFill/>
        </p:spPr>
        <p:txBody>
          <a:bodyPr wrap="square" rtlCol="0">
            <a:spAutoFit/>
          </a:bodyPr>
          <a:lstStyle/>
          <a:p>
            <a:r>
              <a:rPr lang="en-US" sz="3600" dirty="0">
                <a:latin typeface="Impact" panose="020B0806030902050204" pitchFamily="34" charset="0"/>
              </a:rPr>
              <a:t>IMPORTANCE OF A HOME WARRANTY </a:t>
            </a:r>
          </a:p>
        </p:txBody>
      </p:sp>
      <p:sp>
        <p:nvSpPr>
          <p:cNvPr id="3" name="Rectangle 2"/>
          <p:cNvSpPr/>
          <p:nvPr/>
        </p:nvSpPr>
        <p:spPr>
          <a:xfrm>
            <a:off x="542925" y="3273787"/>
            <a:ext cx="11052175" cy="2031325"/>
          </a:xfrm>
          <a:prstGeom prst="rect">
            <a:avLst/>
          </a:prstGeom>
        </p:spPr>
        <p:txBody>
          <a:bodyPr wrap="square">
            <a:spAutoFit/>
          </a:bodyPr>
          <a:lstStyle/>
          <a:p>
            <a:r>
              <a:rPr lang="en-US" sz="1400" dirty="0">
                <a:latin typeface="Lato" panose="020F0502020204030203" pitchFamily="34" charset="0"/>
              </a:rPr>
              <a:t>There are so many obligations a home buyer has to look into upon engaging in a purchase deal. One of your primary tasks is to ensure you are getting your hands on a sound investment. And just to add another layer of protection to your future investment, getting a home warranty attached to the property would be a wise move.</a:t>
            </a:r>
            <a:br>
              <a:rPr lang="en-US" sz="1400" dirty="0">
                <a:latin typeface="Lato" panose="020F0502020204030203" pitchFamily="34" charset="0"/>
              </a:rPr>
            </a:br>
            <a:endParaRPr lang="en-US" sz="1400" dirty="0">
              <a:latin typeface="Lato" panose="020F0502020204030203" pitchFamily="34" charset="0"/>
            </a:endParaRPr>
          </a:p>
          <a:p>
            <a:r>
              <a:rPr lang="en-US" sz="1400" dirty="0">
                <a:latin typeface="Lato" panose="020F0502020204030203" pitchFamily="34" charset="0"/>
              </a:rPr>
              <a:t>A home warranty is basically a service plan that usually runs for a full year after the purchase. This plan provides funding for repairs of replacements of systems and appliances included in the property. It typically covers the mechanical and electrical components of a new home such as furnace, AC or other heating and cooling equipment. The damages incurred must be solely due to ordinary wear and tear throughout the years of operating the items. This plan can be purchased before closing escrow but must be paid during this process.</a:t>
            </a:r>
          </a:p>
          <a:p>
            <a:pPr defTabSz="962025">
              <a:spcBef>
                <a:spcPct val="0%"/>
              </a:spcBef>
            </a:pPr>
            <a:endParaRPr lang="en-US" altLang="en-US" sz="1400" dirty="0">
              <a:latin typeface="Lato" panose="020F0502020204030203" pitchFamily="34" charset="0"/>
            </a:endParaRPr>
          </a:p>
        </p:txBody>
      </p:sp>
    </p:spTree>
    <p:extLst>
      <p:ext uri="{BB962C8B-B14F-4D97-AF65-F5344CB8AC3E}">
        <p14:creationId xmlns:p14="http://schemas.microsoft.com/office/powerpoint/2010/main" val="51421616"/>
      </p:ext>
    </p:extLst>
  </p:cSld>
  <p:clrMapOvr>
    <a:masterClrMapping/>
  </p:clrMapOvr>
</p:sld>
</file>

<file path=ppt/slides/slide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0.424%" b="60.091%"/>
          <a:stretch/>
        </p:blipFill>
        <p:spPr>
          <a:xfrm>
            <a:off x="0" y="0"/>
            <a:ext cx="12192000" cy="1581151"/>
          </a:xfrm>
          <a:prstGeom prst="rect">
            <a:avLst/>
          </a:prstGeom>
        </p:spPr>
      </p:pic>
      <p:sp>
        <p:nvSpPr>
          <p:cNvPr id="6" name="Rectangle 5"/>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sp>
        <p:nvSpPr>
          <p:cNvPr id="9" name="Rectangle 8"/>
          <p:cNvSpPr/>
          <p:nvPr/>
        </p:nvSpPr>
        <p:spPr>
          <a:xfrm>
            <a:off x="0" y="0"/>
            <a:ext cx="12192000" cy="90692"/>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10" name="TextBox 9"/>
          <p:cNvSpPr txBox="1"/>
          <p:nvPr/>
        </p:nvSpPr>
        <p:spPr>
          <a:xfrm>
            <a:off x="542925" y="1862220"/>
            <a:ext cx="7210425" cy="646331"/>
          </a:xfrm>
          <a:prstGeom prst="rect">
            <a:avLst/>
          </a:prstGeom>
          <a:noFill/>
        </p:spPr>
        <p:txBody>
          <a:bodyPr wrap="square" rtlCol="0">
            <a:spAutoFit/>
          </a:bodyPr>
          <a:lstStyle/>
          <a:p>
            <a:r>
              <a:rPr lang="en-US" sz="3600" dirty="0">
                <a:latin typeface="Impact" panose="020B0806030902050204" pitchFamily="34" charset="0"/>
              </a:rPr>
              <a:t>CLIENT DISCUSSION CHECKLIST</a:t>
            </a:r>
          </a:p>
        </p:txBody>
      </p:sp>
      <p:sp>
        <p:nvSpPr>
          <p:cNvPr id="3" name="Rectangle 2"/>
          <p:cNvSpPr/>
          <p:nvPr/>
        </p:nvSpPr>
        <p:spPr>
          <a:xfrm>
            <a:off x="542925" y="3059222"/>
            <a:ext cx="11052175" cy="1815882"/>
          </a:xfrm>
          <a:prstGeom prst="rect">
            <a:avLst/>
          </a:prstGeom>
        </p:spPr>
        <p:txBody>
          <a:bodyPr wrap="square">
            <a:spAutoFit/>
          </a:bodyPr>
          <a:lstStyle/>
          <a:p>
            <a:r>
              <a:rPr lang="en-US" sz="1600" dirty="0">
                <a:effectLst/>
                <a:latin typeface="Lato" panose="020F0502020204030203" pitchFamily="34" charset="0"/>
                <a:ea typeface="Times New Roman" panose="02020603050405020304" pitchFamily="18" charset="0"/>
              </a:rPr>
              <a:t>In an effort to ensure we give you all the information we feel is important for a smooth road to your celebration day, we have created the following checklist not only for you but for us to make sure we don’t forget to tell you something important. However, little things come up along the way and you will most certainly have questions.  So please feel free to ask all the questions you need, two or three times if necessary, even if you think they are stupid.   We also understand that there is a lot to absorb so if you get overwhelmed, don’t worry we will tell you again and keep you on track.</a:t>
            </a:r>
          </a:p>
          <a:p>
            <a:endParaRPr lang="en-US" sz="1600" dirty="0">
              <a:effectLst/>
              <a:latin typeface="Lato" panose="020F0502020204030203" pitchFamily="34" charset="0"/>
              <a:ea typeface="Times New Roman" panose="02020603050405020304" pitchFamily="18" charset="0"/>
            </a:endParaRPr>
          </a:p>
          <a:p>
            <a:r>
              <a:rPr lang="en-US" sz="1600" b="1" dirty="0">
                <a:effectLst/>
                <a:latin typeface="Lato" panose="020F0502020204030203" pitchFamily="34" charset="0"/>
                <a:ea typeface="Times New Roman" panose="02020603050405020304" pitchFamily="18" charset="0"/>
              </a:rPr>
              <a:t>Remember this is YOUR Home Purchase and what is most important is that you understand and enjoy the Process!</a:t>
            </a:r>
            <a:endParaRPr lang="en-US" sz="1600" dirty="0">
              <a:effectLst/>
              <a:latin typeface="Lato" panose="020F0502020204030203" pitchFamily="34" charset="0"/>
              <a:ea typeface="Times New Roman" panose="02020603050405020304" pitchFamily="18" charset="0"/>
            </a:endParaRPr>
          </a:p>
        </p:txBody>
      </p:sp>
      <p:sp>
        <p:nvSpPr>
          <p:cNvPr id="14" name="TextBox 13"/>
          <p:cNvSpPr txBox="1"/>
          <p:nvPr/>
        </p:nvSpPr>
        <p:spPr>
          <a:xfrm>
            <a:off x="5751512" y="5795107"/>
            <a:ext cx="5843588" cy="276999"/>
          </a:xfrm>
          <a:prstGeom prst="rect">
            <a:avLst/>
          </a:prstGeom>
          <a:noFill/>
        </p:spPr>
        <p:txBody>
          <a:bodyPr wrap="square" rtlCol="0">
            <a:spAutoFit/>
          </a:bodyPr>
          <a:lstStyle/>
          <a:p>
            <a:pPr algn="r"/>
            <a:r>
              <a:rPr lang="en-US" sz="1200" b="1" dirty="0">
                <a:latin typeface="Lato" panose="020F0502020204030203" pitchFamily="34" charset="0"/>
              </a:rPr>
              <a:t>[REFER TO CHECKLIST]</a:t>
            </a:r>
          </a:p>
        </p:txBody>
      </p:sp>
    </p:spTree>
    <p:extLst>
      <p:ext uri="{BB962C8B-B14F-4D97-AF65-F5344CB8AC3E}">
        <p14:creationId xmlns:p14="http://schemas.microsoft.com/office/powerpoint/2010/main" val="1665296059"/>
      </p:ext>
    </p:extLst>
  </p:cSld>
  <p:clrMapOvr>
    <a:masterClrMapping/>
  </p:clrMapOvr>
</p:sld>
</file>

<file path=ppt/slides/slide2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0484" name="Picture 4" descr="Image result for INSURANCE"/>
          <p:cNvPicPr>
            <a:picLocks noChangeAspect="1" noChangeArrowheads="1"/>
          </p:cNvPicPr>
          <p:nvPr/>
        </p:nvPicPr>
        <p:blipFill rotWithShape="1">
          <a:blip r:embed="rId3">
            <a:extLst>
              <a:ext uri="{28A0092B-C50C-407E-A947-70E740481C1C}">
                <a14:useLocalDpi xmlns:a14="http://schemas.microsoft.com/office/drawing/2010/main" val="0"/>
              </a:ext>
            </a:extLst>
          </a:blip>
          <a:srcRect t="5.363%" b="69.24%"/>
          <a:stretch/>
        </p:blipFill>
        <p:spPr bwMode="auto">
          <a:xfrm>
            <a:off x="0" y="-24016"/>
            <a:ext cx="12192000" cy="22972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sp>
        <p:nvSpPr>
          <p:cNvPr id="9" name="Rectangle 8"/>
          <p:cNvSpPr/>
          <p:nvPr/>
        </p:nvSpPr>
        <p:spPr>
          <a:xfrm>
            <a:off x="0" y="-24016"/>
            <a:ext cx="12192000" cy="90692"/>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10" name="TextBox 9"/>
          <p:cNvSpPr txBox="1"/>
          <p:nvPr/>
        </p:nvSpPr>
        <p:spPr>
          <a:xfrm>
            <a:off x="542925" y="2415706"/>
            <a:ext cx="8410575" cy="646331"/>
          </a:xfrm>
          <a:prstGeom prst="rect">
            <a:avLst/>
          </a:prstGeom>
          <a:noFill/>
        </p:spPr>
        <p:txBody>
          <a:bodyPr wrap="square" rtlCol="0">
            <a:spAutoFit/>
          </a:bodyPr>
          <a:lstStyle/>
          <a:p>
            <a:r>
              <a:rPr lang="en-US" sz="3600" dirty="0">
                <a:latin typeface="Impact" panose="020B0806030902050204" pitchFamily="34" charset="0"/>
              </a:rPr>
              <a:t>TIME TO ORDER HOMEOWNERS INSURANCE</a:t>
            </a:r>
          </a:p>
        </p:txBody>
      </p:sp>
      <p:sp>
        <p:nvSpPr>
          <p:cNvPr id="3" name="Rectangle 2"/>
          <p:cNvSpPr/>
          <p:nvPr/>
        </p:nvSpPr>
        <p:spPr>
          <a:xfrm>
            <a:off x="542925" y="3204465"/>
            <a:ext cx="11052175" cy="2308324"/>
          </a:xfrm>
          <a:prstGeom prst="rect">
            <a:avLst/>
          </a:prstGeom>
        </p:spPr>
        <p:txBody>
          <a:bodyPr wrap="square">
            <a:spAutoFit/>
          </a:bodyPr>
          <a:lstStyle/>
          <a:p>
            <a:r>
              <a:rPr lang="en-US" sz="1600" dirty="0"/>
              <a:t> </a:t>
            </a:r>
            <a:endParaRPr lang="en-US" sz="1600" dirty="0">
              <a:latin typeface="Lato" panose="020F0502020204030203" pitchFamily="34" charset="0"/>
            </a:endParaRPr>
          </a:p>
          <a:p>
            <a:r>
              <a:rPr lang="en-US" sz="1600" dirty="0">
                <a:latin typeface="Lato" panose="020F0502020204030203" pitchFamily="34" charset="0"/>
              </a:rPr>
              <a:t>If you don’t already have an insurance agent, please call our office for a referral of a good agent! The insurance agent will ask you for information about your new home. We have attached the most commonly asked questions and provided the information we had available.</a:t>
            </a:r>
          </a:p>
          <a:p>
            <a:r>
              <a:rPr lang="en-US" sz="1600" dirty="0">
                <a:latin typeface="Lato" panose="020F0502020204030203" pitchFamily="34" charset="0"/>
              </a:rPr>
              <a:t> </a:t>
            </a:r>
          </a:p>
          <a:p>
            <a:r>
              <a:rPr lang="en-US" sz="1600" dirty="0">
                <a:latin typeface="Lato" panose="020F0502020204030203" pitchFamily="34" charset="0"/>
              </a:rPr>
              <a:t>They may also ask you for the Escrow Information in order to submit a bill. That information was on your “Congratulations” letter we sent you, but if you have misplaced it feel free to call our office or you may have your agent call us!  We are here to help! And we hope you are helping us with referrals of two great people just like you!</a:t>
            </a:r>
          </a:p>
          <a:p>
            <a:pPr defTabSz="962025">
              <a:spcBef>
                <a:spcPct val="0%"/>
              </a:spcBef>
            </a:pPr>
            <a:endParaRPr lang="en-US" altLang="en-US" sz="1600" dirty="0">
              <a:latin typeface="Lato" panose="020F0502020204030203" pitchFamily="34" charset="0"/>
            </a:endParaRPr>
          </a:p>
        </p:txBody>
      </p:sp>
      <p:sp>
        <p:nvSpPr>
          <p:cNvPr id="11" name="TextBox 10"/>
          <p:cNvSpPr txBox="1"/>
          <p:nvPr/>
        </p:nvSpPr>
        <p:spPr>
          <a:xfrm>
            <a:off x="5751512" y="5795107"/>
            <a:ext cx="5843588" cy="276999"/>
          </a:xfrm>
          <a:prstGeom prst="rect">
            <a:avLst/>
          </a:prstGeom>
          <a:noFill/>
        </p:spPr>
        <p:txBody>
          <a:bodyPr wrap="square" rtlCol="0">
            <a:spAutoFit/>
          </a:bodyPr>
          <a:lstStyle/>
          <a:p>
            <a:pPr algn="r"/>
            <a:r>
              <a:rPr lang="en-US" sz="1200" b="1" dirty="0">
                <a:latin typeface="Lato" panose="020F0502020204030203" pitchFamily="34" charset="0"/>
              </a:rPr>
              <a:t>[REFER TO PACKET FOR QUESTIONAIRE]</a:t>
            </a:r>
          </a:p>
        </p:txBody>
      </p:sp>
    </p:spTree>
    <p:extLst>
      <p:ext uri="{BB962C8B-B14F-4D97-AF65-F5344CB8AC3E}">
        <p14:creationId xmlns:p14="http://schemas.microsoft.com/office/powerpoint/2010/main" val="2797474355"/>
      </p:ext>
    </p:extLst>
  </p:cSld>
  <p:clrMapOvr>
    <a:masterClrMapping/>
  </p:clrMapOvr>
</p:sld>
</file>

<file path=ppt/slides/slide2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0488" name="Picture 8" descr="Image result for PAPERWORK"/>
          <p:cNvPicPr>
            <a:picLocks noChangeAspect="1" noChangeArrowheads="1"/>
          </p:cNvPicPr>
          <p:nvPr/>
        </p:nvPicPr>
        <p:blipFill rotWithShape="1">
          <a:blip r:embed="rId3">
            <a:extLst>
              <a:ext uri="{28A0092B-C50C-407E-A947-70E740481C1C}">
                <a14:useLocalDpi xmlns:a14="http://schemas.microsoft.com/office/drawing/2010/main" val="0"/>
              </a:ext>
            </a:extLst>
          </a:blip>
          <a:srcRect t="59.52%" b="9.479%"/>
          <a:stretch/>
        </p:blipFill>
        <p:spPr bwMode="auto">
          <a:xfrm>
            <a:off x="0" y="-24016"/>
            <a:ext cx="12192000" cy="20174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sp>
        <p:nvSpPr>
          <p:cNvPr id="9" name="Rectangle 8"/>
          <p:cNvSpPr/>
          <p:nvPr/>
        </p:nvSpPr>
        <p:spPr>
          <a:xfrm>
            <a:off x="0" y="-24016"/>
            <a:ext cx="12192000" cy="90692"/>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10" name="TextBox 9"/>
          <p:cNvSpPr txBox="1"/>
          <p:nvPr/>
        </p:nvSpPr>
        <p:spPr>
          <a:xfrm>
            <a:off x="542925" y="2415706"/>
            <a:ext cx="7210425" cy="646331"/>
          </a:xfrm>
          <a:prstGeom prst="rect">
            <a:avLst/>
          </a:prstGeom>
          <a:noFill/>
        </p:spPr>
        <p:txBody>
          <a:bodyPr wrap="square" rtlCol="0">
            <a:spAutoFit/>
          </a:bodyPr>
          <a:lstStyle/>
          <a:p>
            <a:r>
              <a:rPr lang="en-US" sz="3600" dirty="0">
                <a:latin typeface="Impact" panose="020B0806030902050204" pitchFamily="34" charset="0"/>
              </a:rPr>
              <a:t>OVERWHELMED WITH PAPERWORK?</a:t>
            </a:r>
          </a:p>
        </p:txBody>
      </p:sp>
      <p:sp>
        <p:nvSpPr>
          <p:cNvPr id="3" name="Rectangle 2"/>
          <p:cNvSpPr/>
          <p:nvPr/>
        </p:nvSpPr>
        <p:spPr>
          <a:xfrm>
            <a:off x="542925" y="3126838"/>
            <a:ext cx="11052175" cy="2492990"/>
          </a:xfrm>
          <a:prstGeom prst="rect">
            <a:avLst/>
          </a:prstGeom>
        </p:spPr>
        <p:txBody>
          <a:bodyPr wrap="square">
            <a:spAutoFit/>
          </a:bodyPr>
          <a:lstStyle/>
          <a:p>
            <a:r>
              <a:rPr lang="en-US" sz="1400" dirty="0">
                <a:latin typeface="Lato" panose="020F0502020204030203" pitchFamily="34" charset="0"/>
              </a:rPr>
              <a:t>We have heard rumors of a paperless real estate transaction in the near </a:t>
            </a:r>
          </a:p>
          <a:p>
            <a:r>
              <a:rPr lang="en-US" sz="1400" dirty="0">
                <a:latin typeface="Lato" panose="020F0502020204030203" pitchFamily="34" charset="0"/>
              </a:rPr>
              <a:t>future...but they decided to wait until your transaction was complete!  We wish we could tell you there is nothing more for you to sign, read or file in the circular file, but unfortunately, we are just getting started!  There are disclosures, inspections, etc....on their way.  Keep in mind that it is all intended to make sure you are informed and aware of everything to do with your new home!  We promise to send out a search and rescue team if the stack gets too high.</a:t>
            </a:r>
            <a:br>
              <a:rPr lang="en-US" sz="1600" dirty="0">
                <a:latin typeface="Lato" panose="020F0502020204030203" pitchFamily="34" charset="0"/>
              </a:rPr>
            </a:br>
            <a:br>
              <a:rPr lang="en-US" sz="1600" dirty="0">
                <a:latin typeface="Lato" panose="020F0502020204030203" pitchFamily="34" charset="0"/>
              </a:rPr>
            </a:br>
            <a:r>
              <a:rPr lang="en-US" sz="2000" dirty="0">
                <a:latin typeface="Impact" panose="020B0806030902050204" pitchFamily="34" charset="0"/>
              </a:rPr>
              <a:t>We hope that you will find and refer to us 2 great clients just like you!</a:t>
            </a:r>
          </a:p>
          <a:p>
            <a:endParaRPr lang="en-US" sz="1600" b="1" dirty="0">
              <a:latin typeface="Lato" panose="020F0502020204030203" pitchFamily="34" charset="0"/>
            </a:endParaRPr>
          </a:p>
          <a:p>
            <a:r>
              <a:rPr lang="en-US" sz="1400" dirty="0">
                <a:latin typeface="Lato" panose="020F0502020204030203" pitchFamily="34" charset="0"/>
              </a:rPr>
              <a:t>(We need referrals so we have more time to find papers for you to sign!)</a:t>
            </a:r>
          </a:p>
          <a:p>
            <a:endParaRPr lang="en-US" altLang="en-US" sz="1600" dirty="0">
              <a:latin typeface="Lato" panose="020F0502020204030203" pitchFamily="34" charset="0"/>
            </a:endParaRPr>
          </a:p>
        </p:txBody>
      </p:sp>
    </p:spTree>
    <p:extLst>
      <p:ext uri="{BB962C8B-B14F-4D97-AF65-F5344CB8AC3E}">
        <p14:creationId xmlns:p14="http://schemas.microsoft.com/office/powerpoint/2010/main" val="2757600514"/>
      </p:ext>
    </p:extLst>
  </p:cSld>
  <p:clrMapOvr>
    <a:masterClrMapping/>
  </p:clrMapOvr>
</p:sld>
</file>

<file path=ppt/slides/slide2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2530" name="Picture 2" descr="Image result for GETTING YOUR KEYS TO YOUR HOME"/>
          <p:cNvPicPr>
            <a:picLocks noChangeAspect="1" noChangeArrowheads="1"/>
          </p:cNvPicPr>
          <p:nvPr/>
        </p:nvPicPr>
        <p:blipFill rotWithShape="1">
          <a:blip r:embed="rId3">
            <a:extLst>
              <a:ext uri="{28A0092B-C50C-407E-A947-70E740481C1C}">
                <a14:useLocalDpi xmlns:a14="http://schemas.microsoft.com/office/drawing/2010/main" val="0"/>
              </a:ext>
            </a:extLst>
          </a:blip>
          <a:srcRect t="30.948%" b="38.153%"/>
          <a:stretch/>
        </p:blipFill>
        <p:spPr bwMode="auto">
          <a:xfrm>
            <a:off x="1" y="-44816"/>
            <a:ext cx="12192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sp>
        <p:nvSpPr>
          <p:cNvPr id="9" name="Rectangle 8"/>
          <p:cNvSpPr/>
          <p:nvPr/>
        </p:nvSpPr>
        <p:spPr>
          <a:xfrm>
            <a:off x="0" y="-24016"/>
            <a:ext cx="12192000" cy="90692"/>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10" name="TextBox 9"/>
          <p:cNvSpPr txBox="1"/>
          <p:nvPr/>
        </p:nvSpPr>
        <p:spPr>
          <a:xfrm>
            <a:off x="631825" y="2681946"/>
            <a:ext cx="7210425" cy="646331"/>
          </a:xfrm>
          <a:prstGeom prst="rect">
            <a:avLst/>
          </a:prstGeom>
          <a:noFill/>
        </p:spPr>
        <p:txBody>
          <a:bodyPr wrap="square" rtlCol="0">
            <a:spAutoFit/>
          </a:bodyPr>
          <a:lstStyle/>
          <a:p>
            <a:r>
              <a:rPr lang="en-US" sz="3600" dirty="0">
                <a:latin typeface="Impact" panose="020B0806030902050204" pitchFamily="34" charset="0"/>
              </a:rPr>
              <a:t>GETTING READY TO CELEBRATE </a:t>
            </a:r>
          </a:p>
        </p:txBody>
      </p:sp>
      <p:pic>
        <p:nvPicPr>
          <p:cNvPr id="5126" name="Picture 6" descr="Image result for NUMBER 1 IC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4900" y="3897594"/>
            <a:ext cx="1611085" cy="161108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NUMBER 2 IC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3044" y="3897594"/>
            <a:ext cx="1585912" cy="158591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for NUMBER 3 IC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026" y="3897594"/>
            <a:ext cx="1733380" cy="17333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55116" y="3766968"/>
            <a:ext cx="1981200" cy="307777"/>
          </a:xfrm>
          <a:prstGeom prst="rect">
            <a:avLst/>
          </a:prstGeom>
          <a:noFill/>
        </p:spPr>
        <p:txBody>
          <a:bodyPr wrap="square" rtlCol="0">
            <a:spAutoFit/>
          </a:bodyPr>
          <a:lstStyle/>
          <a:p>
            <a:pPr algn="ctr"/>
            <a:r>
              <a:rPr lang="en-US" sz="1400" dirty="0">
                <a:latin typeface="Lato" panose="020F0502020204030203" pitchFamily="34" charset="0"/>
              </a:rPr>
              <a:t>SIGNING PAPERS </a:t>
            </a:r>
          </a:p>
        </p:txBody>
      </p:sp>
      <p:sp>
        <p:nvSpPr>
          <p:cNvPr id="19" name="TextBox 18"/>
          <p:cNvSpPr txBox="1"/>
          <p:nvPr/>
        </p:nvSpPr>
        <p:spPr>
          <a:xfrm>
            <a:off x="5105400" y="3787619"/>
            <a:ext cx="1981200" cy="307777"/>
          </a:xfrm>
          <a:prstGeom prst="rect">
            <a:avLst/>
          </a:prstGeom>
          <a:noFill/>
        </p:spPr>
        <p:txBody>
          <a:bodyPr wrap="square" rtlCol="0">
            <a:spAutoFit/>
          </a:bodyPr>
          <a:lstStyle/>
          <a:p>
            <a:pPr algn="ctr"/>
            <a:r>
              <a:rPr lang="en-US" sz="1400" dirty="0">
                <a:latin typeface="Lato" panose="020F0502020204030203" pitchFamily="34" charset="0"/>
              </a:rPr>
              <a:t>FINAL WALKTROUGH</a:t>
            </a:r>
          </a:p>
        </p:txBody>
      </p:sp>
      <p:sp>
        <p:nvSpPr>
          <p:cNvPr id="20" name="TextBox 19"/>
          <p:cNvSpPr txBox="1"/>
          <p:nvPr/>
        </p:nvSpPr>
        <p:spPr>
          <a:xfrm>
            <a:off x="8890000" y="3794041"/>
            <a:ext cx="1981200" cy="307777"/>
          </a:xfrm>
          <a:prstGeom prst="rect">
            <a:avLst/>
          </a:prstGeom>
          <a:noFill/>
        </p:spPr>
        <p:txBody>
          <a:bodyPr wrap="square" rtlCol="0">
            <a:spAutoFit/>
          </a:bodyPr>
          <a:lstStyle/>
          <a:p>
            <a:pPr algn="ctr"/>
            <a:r>
              <a:rPr lang="en-US" sz="1400" dirty="0">
                <a:latin typeface="Lato" panose="020F0502020204030203" pitchFamily="34" charset="0"/>
              </a:rPr>
              <a:t>GETTING YOUR KEYS</a:t>
            </a:r>
          </a:p>
        </p:txBody>
      </p:sp>
    </p:spTree>
    <p:extLst>
      <p:ext uri="{BB962C8B-B14F-4D97-AF65-F5344CB8AC3E}">
        <p14:creationId xmlns:p14="http://schemas.microsoft.com/office/powerpoint/2010/main" val="1868065596"/>
      </p:ext>
    </p:extLst>
  </p:cSld>
  <p:clrMapOvr>
    <a:masterClrMapping/>
  </p:clrMapOvr>
</p:sld>
</file>

<file path=ppt/slides/slide2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3554" name="Picture 2" descr="Image result for HAPPY CLIENTS"/>
          <p:cNvPicPr>
            <a:picLocks noChangeAspect="1" noChangeArrowheads="1"/>
          </p:cNvPicPr>
          <p:nvPr/>
        </p:nvPicPr>
        <p:blipFill rotWithShape="1">
          <a:blip r:embed="rId2">
            <a:extLst>
              <a:ext uri="{28A0092B-C50C-407E-A947-70E740481C1C}">
                <a14:useLocalDpi xmlns:a14="http://schemas.microsoft.com/office/drawing/2010/main" val="0"/>
              </a:ext>
            </a:extLst>
          </a:blip>
          <a:srcRect t="9.44%" b="51.665%"/>
          <a:stretch/>
        </p:blipFill>
        <p:spPr bwMode="auto">
          <a:xfrm>
            <a:off x="-33212" y="0"/>
            <a:ext cx="12225212" cy="23431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sp>
        <p:nvSpPr>
          <p:cNvPr id="9" name="Rectangle 8"/>
          <p:cNvSpPr/>
          <p:nvPr/>
        </p:nvSpPr>
        <p:spPr>
          <a:xfrm>
            <a:off x="-33212" y="-1"/>
            <a:ext cx="12225212" cy="82993"/>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10" name="TextBox 9"/>
          <p:cNvSpPr txBox="1"/>
          <p:nvPr/>
        </p:nvSpPr>
        <p:spPr>
          <a:xfrm>
            <a:off x="569912" y="2534593"/>
            <a:ext cx="7210425" cy="646331"/>
          </a:xfrm>
          <a:prstGeom prst="rect">
            <a:avLst/>
          </a:prstGeom>
          <a:noFill/>
        </p:spPr>
        <p:txBody>
          <a:bodyPr wrap="square" rtlCol="0">
            <a:spAutoFit/>
          </a:bodyPr>
          <a:lstStyle/>
          <a:p>
            <a:r>
              <a:rPr lang="en-US" sz="3600" dirty="0">
                <a:latin typeface="Impact" panose="020B0806030902050204" pitchFamily="34" charset="0"/>
              </a:rPr>
              <a:t>BUILDING CLIENTS FOR LIFE </a:t>
            </a:r>
          </a:p>
        </p:txBody>
      </p:sp>
      <p:sp>
        <p:nvSpPr>
          <p:cNvPr id="3" name="Rectangle 2"/>
          <p:cNvSpPr/>
          <p:nvPr/>
        </p:nvSpPr>
        <p:spPr>
          <a:xfrm>
            <a:off x="569912" y="3362873"/>
            <a:ext cx="11052175" cy="2554545"/>
          </a:xfrm>
          <a:prstGeom prst="rect">
            <a:avLst/>
          </a:prstGeom>
        </p:spPr>
        <p:txBody>
          <a:bodyPr wrap="square">
            <a:spAutoFit/>
          </a:bodyPr>
          <a:lstStyle/>
          <a:p>
            <a:r>
              <a:rPr lang="en-US" sz="1600" dirty="0">
                <a:latin typeface="Lato" panose="020F0502020204030203" pitchFamily="34" charset="0"/>
              </a:rPr>
              <a:t>Please understand that my goal is to provide the highest level of service, professionalism and loyalty to all my clients to ensure that we continue a life-long relationship.  </a:t>
            </a:r>
          </a:p>
          <a:p>
            <a:r>
              <a:rPr lang="en-US" sz="1600" dirty="0">
                <a:latin typeface="Lato" panose="020F0502020204030203" pitchFamily="34" charset="0"/>
              </a:rPr>
              <a:t> </a:t>
            </a:r>
          </a:p>
          <a:p>
            <a:r>
              <a:rPr lang="en-US" sz="1600" dirty="0">
                <a:latin typeface="Lato" panose="020F0502020204030203" pitchFamily="34" charset="0"/>
              </a:rPr>
              <a:t>I am a firm believer of…</a:t>
            </a:r>
          </a:p>
          <a:p>
            <a:r>
              <a:rPr lang="en-US" sz="1600" dirty="0">
                <a:latin typeface="Lato" panose="020F0502020204030203" pitchFamily="34" charset="0"/>
              </a:rPr>
              <a:t> </a:t>
            </a:r>
          </a:p>
          <a:p>
            <a:r>
              <a:rPr lang="en-US" sz="1600" b="1" i="1" dirty="0">
                <a:latin typeface="Lato" panose="020F0502020204030203" pitchFamily="34" charset="0"/>
              </a:rPr>
              <a:t>Clients for Life…</a:t>
            </a:r>
            <a:r>
              <a:rPr lang="en-US" sz="1600" i="1" dirty="0">
                <a:latin typeface="Lato" panose="020F0502020204030203" pitchFamily="34" charset="0"/>
              </a:rPr>
              <a:t>meaning that I am so committed to providing you with WORLD CLASS SERVICE that my future business depends on it! While most agents spend their time, energy and money soliciting the general public, I prefer to spend my time concentrating on you and your special needs. My goal is to create "Advocates for my business that feel compelled to refer their friends, family and associates to me."</a:t>
            </a:r>
            <a:endParaRPr lang="en-US" sz="1600" dirty="0">
              <a:latin typeface="Lato" panose="020F0502020204030203" pitchFamily="34" charset="0"/>
            </a:endParaRPr>
          </a:p>
          <a:p>
            <a:endParaRPr lang="en-US" sz="1600" dirty="0">
              <a:effectLst/>
              <a:latin typeface="Lato" panose="020F0502020204030203" pitchFamily="34" charset="0"/>
              <a:ea typeface="Times New Roman" panose="02020603050405020304" pitchFamily="18" charset="0"/>
            </a:endParaRPr>
          </a:p>
        </p:txBody>
      </p:sp>
    </p:spTree>
    <p:extLst>
      <p:ext uri="{BB962C8B-B14F-4D97-AF65-F5344CB8AC3E}">
        <p14:creationId xmlns:p14="http://schemas.microsoft.com/office/powerpoint/2010/main" val="459680920"/>
      </p:ext>
    </p:extLst>
  </p:cSld>
  <p:clrMapOvr>
    <a:masterClrMapping/>
  </p:clrMapOvr>
</p:sld>
</file>

<file path=ppt/slides/slide2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4578" name="Picture 2" descr="Image result for AGREEMENT"/>
          <p:cNvPicPr>
            <a:picLocks noChangeAspect="1" noChangeArrowheads="1"/>
          </p:cNvPicPr>
          <p:nvPr/>
        </p:nvPicPr>
        <p:blipFill rotWithShape="1">
          <a:blip r:embed="rId3">
            <a:extLst>
              <a:ext uri="{28A0092B-C50C-407E-A947-70E740481C1C}">
                <a14:useLocalDpi xmlns:a14="http://schemas.microsoft.com/office/drawing/2010/main" val="0"/>
              </a:ext>
            </a:extLst>
          </a:blip>
          <a:srcRect t="44.245%" b="20.706%"/>
          <a:stretch/>
        </p:blipFill>
        <p:spPr bwMode="auto">
          <a:xfrm>
            <a:off x="0" y="60420"/>
            <a:ext cx="12192000" cy="24093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sp>
        <p:nvSpPr>
          <p:cNvPr id="9" name="Rectangle 8"/>
          <p:cNvSpPr/>
          <p:nvPr/>
        </p:nvSpPr>
        <p:spPr>
          <a:xfrm>
            <a:off x="0" y="-4382"/>
            <a:ext cx="12192000" cy="8737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10" name="TextBox 9"/>
          <p:cNvSpPr txBox="1"/>
          <p:nvPr/>
        </p:nvSpPr>
        <p:spPr>
          <a:xfrm>
            <a:off x="569912" y="2534593"/>
            <a:ext cx="7210425" cy="646331"/>
          </a:xfrm>
          <a:prstGeom prst="rect">
            <a:avLst/>
          </a:prstGeom>
          <a:noFill/>
        </p:spPr>
        <p:txBody>
          <a:bodyPr wrap="square" rtlCol="0">
            <a:spAutoFit/>
          </a:bodyPr>
          <a:lstStyle/>
          <a:p>
            <a:r>
              <a:rPr lang="en-US" sz="3600" dirty="0">
                <a:latin typeface="Impact" panose="020B0806030902050204" pitchFamily="34" charset="0"/>
              </a:rPr>
              <a:t>PREFERRED CLIENT AGREEMENT</a:t>
            </a:r>
          </a:p>
        </p:txBody>
      </p:sp>
      <p:sp>
        <p:nvSpPr>
          <p:cNvPr id="4" name="TextBox 3"/>
          <p:cNvSpPr txBox="1"/>
          <p:nvPr/>
        </p:nvSpPr>
        <p:spPr>
          <a:xfrm>
            <a:off x="569912" y="3300313"/>
            <a:ext cx="10944225" cy="2092881"/>
          </a:xfrm>
          <a:prstGeom prst="rect">
            <a:avLst/>
          </a:prstGeom>
          <a:noFill/>
        </p:spPr>
        <p:txBody>
          <a:bodyPr wrap="square" rtlCol="0">
            <a:spAutoFit/>
          </a:bodyPr>
          <a:lstStyle/>
          <a:p>
            <a:pPr>
              <a:spcBef>
                <a:spcPct val="0%"/>
              </a:spcBef>
            </a:pPr>
            <a:r>
              <a:rPr lang="en-US" altLang="en-US" sz="1600" dirty="0">
                <a:latin typeface="Lato" panose="020F0502020204030203" pitchFamily="34" charset="0"/>
              </a:rPr>
              <a:t>Last but not least here is our preferred buyer agreement and what this says is that we are going to do lots of hard work for you and we only get paid if we produce results and find you the perfect home. Lucky for you our fees are paid by the seller, so you get all of our hard work with none of the cost. All we ask is that you remain loyal to us. Should you decide not to buy a home at this time or for some reason are not happy with our service, we have an easy exit guarantee. Just line through this agreement write cancelled and let us know.</a:t>
            </a:r>
          </a:p>
          <a:p>
            <a:pPr>
              <a:spcBef>
                <a:spcPct val="0%"/>
              </a:spcBef>
            </a:pPr>
            <a:endParaRPr lang="en-US" altLang="en-US" sz="1600" dirty="0">
              <a:latin typeface="Lato" panose="020F0502020204030203" pitchFamily="34" charset="0"/>
            </a:endParaRPr>
          </a:p>
          <a:p>
            <a:pPr>
              <a:spcBef>
                <a:spcPct val="0%"/>
              </a:spcBef>
            </a:pPr>
            <a:r>
              <a:rPr lang="en-US" altLang="en-US" sz="1600" dirty="0">
                <a:latin typeface="Lato" panose="020F0502020204030203" pitchFamily="34" charset="0"/>
              </a:rPr>
              <a:t>That’s it! Now lets get your link set up and go find you a home.</a:t>
            </a:r>
          </a:p>
          <a:p>
            <a:endParaRPr lang="en-US" dirty="0"/>
          </a:p>
        </p:txBody>
      </p:sp>
      <p:sp>
        <p:nvSpPr>
          <p:cNvPr id="13" name="TextBox 12"/>
          <p:cNvSpPr txBox="1"/>
          <p:nvPr/>
        </p:nvSpPr>
        <p:spPr>
          <a:xfrm>
            <a:off x="5751512" y="5795107"/>
            <a:ext cx="5843588" cy="276999"/>
          </a:xfrm>
          <a:prstGeom prst="rect">
            <a:avLst/>
          </a:prstGeom>
          <a:noFill/>
        </p:spPr>
        <p:txBody>
          <a:bodyPr wrap="square" rtlCol="0">
            <a:spAutoFit/>
          </a:bodyPr>
          <a:lstStyle/>
          <a:p>
            <a:pPr algn="r"/>
            <a:r>
              <a:rPr lang="en-US" sz="1200" b="1" dirty="0">
                <a:latin typeface="Lato" panose="020F0502020204030203" pitchFamily="34" charset="0"/>
              </a:rPr>
              <a:t>[REFER TO PACKET AGREEMENT]</a:t>
            </a:r>
          </a:p>
        </p:txBody>
      </p:sp>
    </p:spTree>
    <p:extLst>
      <p:ext uri="{BB962C8B-B14F-4D97-AF65-F5344CB8AC3E}">
        <p14:creationId xmlns:p14="http://schemas.microsoft.com/office/powerpoint/2010/main" val="4280038295"/>
      </p:ext>
    </p:extLst>
  </p:cSld>
  <p:clrMapOvr>
    <a:masterClrMapping/>
  </p:clrMapOvr>
</p:sld>
</file>

<file path=ppt/slides/slide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363%" r="17.155%"/>
          <a:stretch/>
        </p:blipFill>
        <p:spPr>
          <a:xfrm>
            <a:off x="0" y="0"/>
            <a:ext cx="6438900" cy="6858000"/>
          </a:xfrm>
          <a:prstGeom prst="rect">
            <a:avLst/>
          </a:prstGeom>
        </p:spPr>
      </p:pic>
      <p:sp>
        <p:nvSpPr>
          <p:cNvPr id="5" name="TextBox 4"/>
          <p:cNvSpPr txBox="1"/>
          <p:nvPr/>
        </p:nvSpPr>
        <p:spPr>
          <a:xfrm>
            <a:off x="6844013" y="2085347"/>
            <a:ext cx="5454650" cy="461665"/>
          </a:xfrm>
          <a:prstGeom prst="rect">
            <a:avLst/>
          </a:prstGeom>
          <a:noFill/>
        </p:spPr>
        <p:txBody>
          <a:bodyPr wrap="square" rtlCol="0">
            <a:spAutoFit/>
          </a:bodyPr>
          <a:lstStyle/>
          <a:p>
            <a:pPr algn="ctr"/>
            <a:r>
              <a:rPr lang="en-US" sz="2400" dirty="0">
                <a:latin typeface="Lato" panose="020F0502020204030203" pitchFamily="34" charset="0"/>
              </a:rPr>
              <a:t>WHAT’S IMPORTANT TO YOU?</a:t>
            </a:r>
          </a:p>
        </p:txBody>
      </p:sp>
      <p:sp>
        <p:nvSpPr>
          <p:cNvPr id="8" name="TextBox 7"/>
          <p:cNvSpPr txBox="1"/>
          <p:nvPr/>
        </p:nvSpPr>
        <p:spPr>
          <a:xfrm>
            <a:off x="6642100" y="199197"/>
            <a:ext cx="5454650" cy="1200329"/>
          </a:xfrm>
          <a:prstGeom prst="rect">
            <a:avLst/>
          </a:prstGeom>
          <a:noFill/>
        </p:spPr>
        <p:txBody>
          <a:bodyPr wrap="square" rtlCol="0">
            <a:spAutoFit/>
          </a:bodyPr>
          <a:lstStyle/>
          <a:p>
            <a:pPr algn="ctr"/>
            <a:r>
              <a:rPr lang="en-US" sz="3600" dirty="0">
                <a:latin typeface="Impact" panose="020B0806030902050204" pitchFamily="34" charset="0"/>
              </a:rPr>
              <a:t>THE </a:t>
            </a:r>
            <a:br>
              <a:rPr lang="en-US" sz="3600" dirty="0">
                <a:latin typeface="Impact" panose="020B0806030902050204" pitchFamily="34" charset="0"/>
              </a:rPr>
            </a:br>
            <a:r>
              <a:rPr lang="en-US" sz="3600" dirty="0">
                <a:latin typeface="Impact" panose="020B0806030902050204" pitchFamily="34" charset="0"/>
              </a:rPr>
              <a:t>ULTIMATE SCENARIO </a:t>
            </a:r>
          </a:p>
        </p:txBody>
      </p:sp>
      <p:sp>
        <p:nvSpPr>
          <p:cNvPr id="9" name="Rectangle 8"/>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pic>
        <p:nvPicPr>
          <p:cNvPr id="1026" name="Picture 2" descr="Image result for QUESTION ICON"/>
          <p:cNvPicPr>
            <a:picLocks noChangeAspect="1" noChangeArrowheads="1"/>
          </p:cNvPicPr>
          <p:nvPr/>
        </p:nvPicPr>
        <p:blipFill rotWithShape="1">
          <a:blip r:embed="rId5" cstate="print">
            <a:duotone>
              <a:schemeClr val="accent2">
                <a:shade val="45%"/>
                <a:satMod val="135%"/>
              </a:schemeClr>
              <a:prstClr val="white"/>
            </a:duotone>
            <a:extLst>
              <a:ext uri="{28A0092B-C50C-407E-A947-70E740481C1C}">
                <a14:useLocalDpi xmlns:a14="http://schemas.microsoft.com/office/drawing/2010/main" val="0"/>
              </a:ext>
            </a:extLst>
          </a:blip>
          <a:srcRect l="15.663%" t="15.856%" r="15.2%" b="15.316%"/>
          <a:stretch/>
        </p:blipFill>
        <p:spPr bwMode="auto">
          <a:xfrm>
            <a:off x="6844013" y="2099788"/>
            <a:ext cx="452448" cy="4504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391399" y="2866705"/>
            <a:ext cx="4533901" cy="830997"/>
          </a:xfrm>
          <a:prstGeom prst="rect">
            <a:avLst/>
          </a:prstGeom>
          <a:noFill/>
        </p:spPr>
        <p:txBody>
          <a:bodyPr wrap="square" rtlCol="0">
            <a:spAutoFit/>
          </a:bodyPr>
          <a:lstStyle/>
          <a:p>
            <a:r>
              <a:rPr lang="en-US" sz="2400" dirty="0">
                <a:latin typeface="Lato" panose="020F0502020204030203" pitchFamily="34" charset="0"/>
              </a:rPr>
              <a:t>YOUR WANTS &amp; NEEDS…</a:t>
            </a:r>
          </a:p>
          <a:p>
            <a:r>
              <a:rPr lang="en-US" sz="2400" dirty="0">
                <a:latin typeface="Lato" panose="020F0502020204030203" pitchFamily="34" charset="0"/>
              </a:rPr>
              <a:t>WISH LIST </a:t>
            </a:r>
          </a:p>
        </p:txBody>
      </p:sp>
      <p:pic>
        <p:nvPicPr>
          <p:cNvPr id="16" name="Picture 2" descr="Image result for QUESTION ICON"/>
          <p:cNvPicPr>
            <a:picLocks noChangeAspect="1" noChangeArrowheads="1"/>
          </p:cNvPicPr>
          <p:nvPr/>
        </p:nvPicPr>
        <p:blipFill rotWithShape="1">
          <a:blip r:embed="rId5" cstate="print">
            <a:duotone>
              <a:schemeClr val="accent2">
                <a:shade val="45%"/>
                <a:satMod val="135%"/>
              </a:schemeClr>
              <a:prstClr val="white"/>
            </a:duotone>
            <a:extLst>
              <a:ext uri="{28A0092B-C50C-407E-A947-70E740481C1C}">
                <a14:useLocalDpi xmlns:a14="http://schemas.microsoft.com/office/drawing/2010/main" val="0"/>
              </a:ext>
            </a:extLst>
          </a:blip>
          <a:srcRect l="15.663%" t="15.856%" r="15.2%" b="15.316%"/>
          <a:stretch/>
        </p:blipFill>
        <p:spPr bwMode="auto">
          <a:xfrm>
            <a:off x="6844013" y="3017584"/>
            <a:ext cx="452448" cy="45042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844013" y="3910331"/>
            <a:ext cx="5454650" cy="461665"/>
          </a:xfrm>
          <a:prstGeom prst="rect">
            <a:avLst/>
          </a:prstGeom>
          <a:noFill/>
        </p:spPr>
        <p:txBody>
          <a:bodyPr wrap="square" rtlCol="0">
            <a:spAutoFit/>
          </a:bodyPr>
          <a:lstStyle/>
          <a:p>
            <a:pPr algn="ctr"/>
            <a:r>
              <a:rPr lang="en-US" sz="2400" dirty="0">
                <a:latin typeface="Lato" panose="020F0502020204030203" pitchFamily="34" charset="0"/>
              </a:rPr>
              <a:t>WHAT IS YOUR TIME FRAME?</a:t>
            </a:r>
          </a:p>
        </p:txBody>
      </p:sp>
      <p:pic>
        <p:nvPicPr>
          <p:cNvPr id="18" name="Picture 2" descr="Image result for QUESTION ICON"/>
          <p:cNvPicPr>
            <a:picLocks noChangeAspect="1" noChangeArrowheads="1"/>
          </p:cNvPicPr>
          <p:nvPr/>
        </p:nvPicPr>
        <p:blipFill rotWithShape="1">
          <a:blip r:embed="rId5" cstate="print">
            <a:duotone>
              <a:schemeClr val="accent2">
                <a:shade val="45%"/>
                <a:satMod val="135%"/>
              </a:schemeClr>
              <a:prstClr val="white"/>
            </a:duotone>
            <a:extLst>
              <a:ext uri="{28A0092B-C50C-407E-A947-70E740481C1C}">
                <a14:useLocalDpi xmlns:a14="http://schemas.microsoft.com/office/drawing/2010/main" val="0"/>
              </a:ext>
            </a:extLst>
          </a:blip>
          <a:srcRect l="15.663%" t="15.856%" r="15.2%" b="15.316%"/>
          <a:stretch/>
        </p:blipFill>
        <p:spPr bwMode="auto">
          <a:xfrm>
            <a:off x="6844013" y="3924772"/>
            <a:ext cx="452448" cy="45042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391399" y="4786986"/>
            <a:ext cx="4533901" cy="830997"/>
          </a:xfrm>
          <a:prstGeom prst="rect">
            <a:avLst/>
          </a:prstGeom>
          <a:noFill/>
        </p:spPr>
        <p:txBody>
          <a:bodyPr wrap="square" rtlCol="0">
            <a:spAutoFit/>
          </a:bodyPr>
          <a:lstStyle/>
          <a:p>
            <a:r>
              <a:rPr lang="en-US" sz="2400" dirty="0">
                <a:latin typeface="Lato" panose="020F0502020204030203" pitchFamily="34" charset="0"/>
              </a:rPr>
              <a:t>WHEN DO YOU WANT TO BE IN YOUR NEW HOME?</a:t>
            </a:r>
          </a:p>
        </p:txBody>
      </p:sp>
      <p:pic>
        <p:nvPicPr>
          <p:cNvPr id="20" name="Picture 2" descr="Image result for QUESTION ICON"/>
          <p:cNvPicPr>
            <a:picLocks noChangeAspect="1" noChangeArrowheads="1"/>
          </p:cNvPicPr>
          <p:nvPr/>
        </p:nvPicPr>
        <p:blipFill rotWithShape="1">
          <a:blip r:embed="rId5" cstate="print">
            <a:duotone>
              <a:schemeClr val="accent2">
                <a:shade val="45%"/>
                <a:satMod val="135%"/>
              </a:schemeClr>
              <a:prstClr val="white"/>
            </a:duotone>
            <a:extLst>
              <a:ext uri="{28A0092B-C50C-407E-A947-70E740481C1C}">
                <a14:useLocalDpi xmlns:a14="http://schemas.microsoft.com/office/drawing/2010/main" val="0"/>
              </a:ext>
            </a:extLst>
          </a:blip>
          <a:srcRect l="15.663%" t="15.856%" r="15.2%" b="15.316%"/>
          <a:stretch/>
        </p:blipFill>
        <p:spPr bwMode="auto">
          <a:xfrm>
            <a:off x="6844013" y="4937865"/>
            <a:ext cx="452448" cy="450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317297"/>
      </p:ext>
    </p:extLst>
  </p:cSld>
  <p:clrMapOvr>
    <a:masterClrMapping/>
  </p:clrMapOvr>
</p:sld>
</file>

<file path=ppt/slides/slide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054" name="Picture 6" descr="Image result for REAL ESTATE AGENT"/>
          <p:cNvPicPr>
            <a:picLocks noChangeAspect="1" noChangeArrowheads="1"/>
          </p:cNvPicPr>
          <p:nvPr/>
        </p:nvPicPr>
        <p:blipFill rotWithShape="1">
          <a:blip r:embed="rId3">
            <a:extLst>
              <a:ext uri="{28A0092B-C50C-407E-A947-70E740481C1C}">
                <a14:useLocalDpi xmlns:a14="http://schemas.microsoft.com/office/drawing/2010/main" val="0"/>
              </a:ext>
            </a:extLst>
          </a:blip>
          <a:srcRect t="37.898%" b="36.575%"/>
          <a:stretch/>
        </p:blipFill>
        <p:spPr bwMode="auto">
          <a:xfrm>
            <a:off x="0" y="76201"/>
            <a:ext cx="12192000" cy="16859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sp>
        <p:nvSpPr>
          <p:cNvPr id="9" name="Rectangle 8"/>
          <p:cNvSpPr/>
          <p:nvPr/>
        </p:nvSpPr>
        <p:spPr>
          <a:xfrm>
            <a:off x="0" y="-4966"/>
            <a:ext cx="12192000" cy="90692"/>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10" name="TextBox 9"/>
          <p:cNvSpPr txBox="1"/>
          <p:nvPr/>
        </p:nvSpPr>
        <p:spPr>
          <a:xfrm>
            <a:off x="377825" y="1906061"/>
            <a:ext cx="8391525" cy="646331"/>
          </a:xfrm>
          <a:prstGeom prst="rect">
            <a:avLst/>
          </a:prstGeom>
          <a:noFill/>
        </p:spPr>
        <p:txBody>
          <a:bodyPr wrap="square" rtlCol="0">
            <a:spAutoFit/>
          </a:bodyPr>
          <a:lstStyle/>
          <a:p>
            <a:r>
              <a:rPr lang="en-US" sz="3600" dirty="0">
                <a:latin typeface="Impact" panose="020B0806030902050204" pitchFamily="34" charset="0"/>
              </a:rPr>
              <a:t>UNDERSTANDING AGENCY RELATIONSHIPS</a:t>
            </a:r>
          </a:p>
        </p:txBody>
      </p:sp>
      <p:sp>
        <p:nvSpPr>
          <p:cNvPr id="3" name="Rectangle 2"/>
          <p:cNvSpPr/>
          <p:nvPr/>
        </p:nvSpPr>
        <p:spPr>
          <a:xfrm>
            <a:off x="377825" y="4290187"/>
            <a:ext cx="3825875" cy="1615827"/>
          </a:xfrm>
          <a:prstGeom prst="rect">
            <a:avLst/>
          </a:prstGeom>
        </p:spPr>
        <p:txBody>
          <a:bodyPr wrap="square">
            <a:spAutoFit/>
          </a:bodyPr>
          <a:lstStyle/>
          <a:p>
            <a:r>
              <a:rPr lang="en-US" altLang="en-US" sz="900" dirty="0">
                <a:latin typeface="Lato" panose="020F0502020204030203" pitchFamily="34" charset="0"/>
                <a:ea typeface="Times New Roman" panose="02020603050405020304" pitchFamily="18" charset="0"/>
                <a:cs typeface="Narkisim" panose="020E0502050101010101" pitchFamily="34" charset="-79"/>
              </a:rPr>
              <a:t>Buying agents who represent buyers are working in a single agency capacity as a buyer's agent. Agents who represent clients under single agency owe a fiduciary responsibility to the client. They cannot share confidential information with the other party or the other party's agent.</a:t>
            </a:r>
            <a:br>
              <a:rPr lang="en-US" altLang="en-US" sz="900" dirty="0">
                <a:latin typeface="Lato" panose="020F0502020204030203" pitchFamily="34" charset="0"/>
                <a:ea typeface="Times New Roman" panose="02020603050405020304" pitchFamily="18" charset="0"/>
                <a:cs typeface="Narkisim" panose="020E0502050101010101" pitchFamily="34" charset="-79"/>
              </a:rPr>
            </a:br>
            <a:br>
              <a:rPr lang="en-US" altLang="en-US" sz="900" dirty="0">
                <a:latin typeface="Lato" panose="020F0502020204030203" pitchFamily="34" charset="0"/>
                <a:ea typeface="Times New Roman" panose="02020603050405020304" pitchFamily="18" charset="0"/>
                <a:cs typeface="Narkisim" panose="020E0502050101010101" pitchFamily="34" charset="-79"/>
              </a:rPr>
            </a:br>
            <a:r>
              <a:rPr lang="en-US" altLang="en-US" sz="900" dirty="0">
                <a:latin typeface="Lato" panose="020F0502020204030203" pitchFamily="34" charset="0"/>
                <a:ea typeface="Times New Roman" panose="02020603050405020304" pitchFamily="18" charset="0"/>
                <a:cs typeface="Narkisim" panose="020E0502050101010101" pitchFamily="34" charset="-79"/>
              </a:rPr>
              <a:t>Buyer's agents and the buyer generally sign a buyer's broker agreement, which lays out the duties and obligations of the agent. In some states, if buyers do not sign a buyer's broker agreement with the agent, that agent does not represent the buyer but instead becomes a sub-agent of the seller. Sub-agents owe the same duties to the seller as the listing agent.</a:t>
            </a:r>
          </a:p>
          <a:p>
            <a:endParaRPr lang="en-US" sz="900" dirty="0">
              <a:effectLst/>
              <a:latin typeface="Lato" panose="020F0502020204030203" pitchFamily="34" charset="0"/>
              <a:ea typeface="Times New Roman" panose="02020603050405020304" pitchFamily="18" charset="0"/>
            </a:endParaRPr>
          </a:p>
        </p:txBody>
      </p:sp>
      <p:sp>
        <p:nvSpPr>
          <p:cNvPr id="15" name="Rectangle 14"/>
          <p:cNvSpPr/>
          <p:nvPr/>
        </p:nvSpPr>
        <p:spPr>
          <a:xfrm>
            <a:off x="4314825" y="4294443"/>
            <a:ext cx="3825875" cy="784830"/>
          </a:xfrm>
          <a:prstGeom prst="rect">
            <a:avLst/>
          </a:prstGeom>
        </p:spPr>
        <p:txBody>
          <a:bodyPr wrap="square">
            <a:spAutoFit/>
          </a:bodyPr>
          <a:lstStyle/>
          <a:p>
            <a:r>
              <a:rPr lang="en-US" altLang="en-US" sz="900" dirty="0">
                <a:latin typeface="Lato" panose="020F0502020204030203" pitchFamily="34" charset="0"/>
                <a:cs typeface="Times New Roman" panose="02020603050405020304" pitchFamily="18" charset="0"/>
              </a:rPr>
              <a:t>Seller's agents who represent sellers are working in a single agency capacity as a listing agent. Agents who represent clients under single agency owe a fiduciary responsibility to the client. They cannot share confidential information with the other party or the other party's agent.</a:t>
            </a:r>
            <a:br>
              <a:rPr lang="en-US" altLang="en-US" sz="900" dirty="0">
                <a:latin typeface="Lato" panose="020F0502020204030203" pitchFamily="34" charset="0"/>
                <a:cs typeface="Times New Roman" panose="02020603050405020304" pitchFamily="18" charset="0"/>
              </a:rPr>
            </a:br>
            <a:endParaRPr lang="en-US" sz="900" dirty="0">
              <a:effectLst/>
              <a:latin typeface="Lato" panose="020F0502020204030203" pitchFamily="34" charset="0"/>
              <a:ea typeface="Times New Roman" panose="02020603050405020304" pitchFamily="18" charset="0"/>
            </a:endParaRPr>
          </a:p>
        </p:txBody>
      </p:sp>
      <p:sp>
        <p:nvSpPr>
          <p:cNvPr id="16" name="Rectangle 15"/>
          <p:cNvSpPr/>
          <p:nvPr/>
        </p:nvSpPr>
        <p:spPr>
          <a:xfrm>
            <a:off x="8251825" y="4290187"/>
            <a:ext cx="3825875" cy="1615827"/>
          </a:xfrm>
          <a:prstGeom prst="rect">
            <a:avLst/>
          </a:prstGeom>
        </p:spPr>
        <p:txBody>
          <a:bodyPr wrap="square">
            <a:spAutoFit/>
          </a:bodyPr>
          <a:lstStyle/>
          <a:p>
            <a:pPr eaLnBrk="0" hangingPunct="0"/>
            <a:r>
              <a:rPr lang="en-US" altLang="en-US" sz="900" dirty="0">
                <a:latin typeface="Lato" panose="020F0502020204030203" pitchFamily="34" charset="0"/>
                <a:cs typeface="Times New Roman" panose="02020603050405020304" pitchFamily="18" charset="0"/>
              </a:rPr>
              <a:t>A listing agent who also represents the buyer is a dual agent. Dual agents cannot operate in a fiduciary relationship with either party and must treat both sellers and buyers equally. They cannot share confidential information but they cannot give confidential advice.</a:t>
            </a:r>
            <a:endParaRPr lang="en-US" altLang="en-US" sz="900" dirty="0">
              <a:latin typeface="Lato" panose="020F0502020204030203" pitchFamily="34" charset="0"/>
              <a:cs typeface="Narkisim" panose="020E0502050101010101" pitchFamily="34" charset="-79"/>
            </a:endParaRPr>
          </a:p>
          <a:p>
            <a:pPr eaLnBrk="0" hangingPunct="0"/>
            <a:br>
              <a:rPr lang="en-US" altLang="en-US" sz="900" dirty="0">
                <a:latin typeface="Lato" panose="020F0502020204030203" pitchFamily="34" charset="0"/>
                <a:cs typeface="Times New Roman" panose="02020603050405020304" pitchFamily="18" charset="0"/>
              </a:rPr>
            </a:br>
            <a:r>
              <a:rPr lang="en-US" altLang="en-US" sz="900" dirty="0">
                <a:latin typeface="Lato" panose="020F0502020204030203" pitchFamily="34" charset="0"/>
                <a:cs typeface="Times New Roman" panose="02020603050405020304" pitchFamily="18" charset="0"/>
              </a:rPr>
              <a:t>Dual agency must be agreed to in writing between the parties. Laws vary from state to state. In California, for example, exclusive buyer's broker agreements contain verbiage that allows dual agency, so most buyers don't realize their buyer's broker could be subject to dual agency. Only exclusive buyer's agents are never dual agents.</a:t>
            </a:r>
            <a:endParaRPr lang="en-US" altLang="en-US" sz="900" dirty="0">
              <a:latin typeface="Lato" panose="020F0502020204030203" pitchFamily="34" charset="0"/>
              <a:cs typeface="Narkisim" panose="020E0502050101010101" pitchFamily="34" charset="-79"/>
            </a:endParaRPr>
          </a:p>
          <a:p>
            <a:endParaRPr lang="en-US" sz="900" dirty="0">
              <a:effectLst/>
              <a:latin typeface="Lato" panose="020F0502020204030203" pitchFamily="34" charset="0"/>
              <a:ea typeface="Times New Roman" panose="02020603050405020304" pitchFamily="18" charset="0"/>
            </a:endParaRPr>
          </a:p>
        </p:txBody>
      </p:sp>
      <p:pic>
        <p:nvPicPr>
          <p:cNvPr id="2050" name="Picture 2" descr="Image result for PERSON ICON"/>
          <p:cNvPicPr>
            <a:picLocks noChangeAspect="1" noChangeArrowheads="1"/>
          </p:cNvPicPr>
          <p:nvPr/>
        </p:nvPicPr>
        <p:blipFill>
          <a:blip r:embed="rId5" cstate="print">
            <a:duotone>
              <a:schemeClr val="accent1">
                <a:shade val="45%"/>
                <a:satMod val="135%"/>
              </a:schemeClr>
              <a:prstClr val="white"/>
            </a:duotone>
            <a:extLst>
              <a:ext uri="{28A0092B-C50C-407E-A947-70E740481C1C}">
                <a14:useLocalDpi xmlns:a14="http://schemas.microsoft.com/office/drawing/2010/main" val="0"/>
              </a:ext>
            </a:extLst>
          </a:blip>
          <a:srcRect/>
          <a:stretch>
            <a:fillRect/>
          </a:stretch>
        </p:blipFill>
        <p:spPr bwMode="auto">
          <a:xfrm>
            <a:off x="1808254" y="2999553"/>
            <a:ext cx="658813" cy="8491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ERSON ICON"/>
          <p:cNvPicPr>
            <a:picLocks noChangeAspect="1" noChangeArrowheads="1"/>
          </p:cNvPicPr>
          <p:nvPr/>
        </p:nvPicPr>
        <p:blipFill rotWithShape="1">
          <a:blip r:embed="rId6" cstate="print">
            <a:duotone>
              <a:schemeClr val="accent4">
                <a:shade val="45%"/>
                <a:satMod val="135%"/>
              </a:schemeClr>
              <a:prstClr val="white"/>
            </a:duotone>
            <a:extLst>
              <a:ext uri="{28A0092B-C50C-407E-A947-70E740481C1C}">
                <a14:useLocalDpi xmlns:a14="http://schemas.microsoft.com/office/drawing/2010/main" val="0"/>
              </a:ext>
            </a:extLst>
          </a:blip>
          <a:srcRect t="7.456%" b="7.348%"/>
          <a:stretch/>
        </p:blipFill>
        <p:spPr bwMode="auto">
          <a:xfrm>
            <a:off x="9666406" y="2999553"/>
            <a:ext cx="996711" cy="8491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PERSON ICON"/>
          <p:cNvPicPr>
            <a:picLocks noChangeAspect="1" noChangeArrowheads="1"/>
          </p:cNvPicPr>
          <p:nvPr/>
        </p:nvPicPr>
        <p:blipFill>
          <a:blip r:embed="rId5" cstate="print">
            <a:duotone>
              <a:schemeClr val="accent6">
                <a:shade val="45%"/>
                <a:satMod val="135%"/>
              </a:schemeClr>
              <a:prstClr val="white"/>
            </a:duotone>
            <a:extLst>
              <a:ext uri="{28A0092B-C50C-407E-A947-70E740481C1C}">
                <a14:useLocalDpi xmlns:a14="http://schemas.microsoft.com/office/drawing/2010/main" val="0"/>
              </a:ext>
            </a:extLst>
          </a:blip>
          <a:srcRect/>
          <a:stretch>
            <a:fillRect/>
          </a:stretch>
        </p:blipFill>
        <p:spPr bwMode="auto">
          <a:xfrm>
            <a:off x="5766593" y="2999553"/>
            <a:ext cx="658813" cy="84916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28625" y="3882866"/>
            <a:ext cx="3418072" cy="461665"/>
          </a:xfrm>
          <a:prstGeom prst="rect">
            <a:avLst/>
          </a:prstGeom>
          <a:noFill/>
        </p:spPr>
        <p:txBody>
          <a:bodyPr wrap="square" rtlCol="0">
            <a:spAutoFit/>
          </a:bodyPr>
          <a:lstStyle/>
          <a:p>
            <a:pPr algn="ctr"/>
            <a:r>
              <a:rPr lang="en-US" sz="2400" dirty="0">
                <a:latin typeface="Impact" panose="020B0806030902050204" pitchFamily="34" charset="0"/>
              </a:rPr>
              <a:t>BUYER AGENCY</a:t>
            </a:r>
          </a:p>
        </p:txBody>
      </p:sp>
      <p:sp>
        <p:nvSpPr>
          <p:cNvPr id="19" name="TextBox 18"/>
          <p:cNvSpPr txBox="1"/>
          <p:nvPr/>
        </p:nvSpPr>
        <p:spPr>
          <a:xfrm>
            <a:off x="4386964" y="3896812"/>
            <a:ext cx="3418072" cy="461665"/>
          </a:xfrm>
          <a:prstGeom prst="rect">
            <a:avLst/>
          </a:prstGeom>
          <a:noFill/>
        </p:spPr>
        <p:txBody>
          <a:bodyPr wrap="square" rtlCol="0">
            <a:spAutoFit/>
          </a:bodyPr>
          <a:lstStyle/>
          <a:p>
            <a:pPr algn="ctr"/>
            <a:r>
              <a:rPr lang="en-US" sz="2400" dirty="0">
                <a:latin typeface="Impact" panose="020B0806030902050204" pitchFamily="34" charset="0"/>
              </a:rPr>
              <a:t>SELLER AGENCY</a:t>
            </a:r>
          </a:p>
        </p:txBody>
      </p:sp>
      <p:sp>
        <p:nvSpPr>
          <p:cNvPr id="20" name="TextBox 19"/>
          <p:cNvSpPr txBox="1"/>
          <p:nvPr/>
        </p:nvSpPr>
        <p:spPr>
          <a:xfrm>
            <a:off x="8455725" y="3882866"/>
            <a:ext cx="3418072" cy="461665"/>
          </a:xfrm>
          <a:prstGeom prst="rect">
            <a:avLst/>
          </a:prstGeom>
          <a:noFill/>
        </p:spPr>
        <p:txBody>
          <a:bodyPr wrap="square" rtlCol="0">
            <a:spAutoFit/>
          </a:bodyPr>
          <a:lstStyle/>
          <a:p>
            <a:pPr algn="ctr"/>
            <a:r>
              <a:rPr lang="en-US" sz="2400" dirty="0">
                <a:latin typeface="Impact" panose="020B0806030902050204" pitchFamily="34" charset="0"/>
              </a:rPr>
              <a:t>DUAL AGENCY</a:t>
            </a:r>
          </a:p>
        </p:txBody>
      </p:sp>
    </p:spTree>
    <p:extLst>
      <p:ext uri="{BB962C8B-B14F-4D97-AF65-F5344CB8AC3E}">
        <p14:creationId xmlns:p14="http://schemas.microsoft.com/office/powerpoint/2010/main" val="2919473313"/>
      </p:ext>
    </p:extLst>
  </p:cSld>
  <p:clrMapOvr>
    <a:masterClrMapping/>
  </p:clrMapOvr>
</p:sld>
</file>

<file path=ppt/slides/slide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106" name="Picture 10" descr="Image result for PREGNANT BELLY"/>
          <p:cNvPicPr>
            <a:picLocks noChangeAspect="1" noChangeArrowheads="1"/>
          </p:cNvPicPr>
          <p:nvPr/>
        </p:nvPicPr>
        <p:blipFill rotWithShape="1">
          <a:blip r:embed="rId3">
            <a:extLst>
              <a:ext uri="{28A0092B-C50C-407E-A947-70E740481C1C}">
                <a14:useLocalDpi xmlns:a14="http://schemas.microsoft.com/office/drawing/2010/main" val="0"/>
              </a:ext>
            </a:extLst>
          </a:blip>
          <a:srcRect r="6.718%"/>
          <a:stretch/>
        </p:blipFill>
        <p:spPr bwMode="auto">
          <a:xfrm>
            <a:off x="-1" y="2408764"/>
            <a:ext cx="5734613" cy="40092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44498" y="839279"/>
            <a:ext cx="11303000" cy="646331"/>
          </a:xfrm>
          <a:prstGeom prst="rect">
            <a:avLst/>
          </a:prstGeom>
          <a:noFill/>
        </p:spPr>
        <p:txBody>
          <a:bodyPr wrap="square" rtlCol="0">
            <a:spAutoFit/>
          </a:bodyPr>
          <a:lstStyle/>
          <a:p>
            <a:r>
              <a:rPr lang="en-US" sz="3600" dirty="0">
                <a:latin typeface="Impact" panose="020B0806030902050204" pitchFamily="34" charset="0"/>
              </a:rPr>
              <a:t>WHAT IS YOUR RETICULAR ACTIVATOR?</a:t>
            </a:r>
          </a:p>
        </p:txBody>
      </p:sp>
      <p:sp>
        <p:nvSpPr>
          <p:cNvPr id="9" name="Rectangle 8"/>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21" name="Rectangle 20"/>
          <p:cNvSpPr/>
          <p:nvPr/>
        </p:nvSpPr>
        <p:spPr>
          <a:xfrm>
            <a:off x="0" y="-24016"/>
            <a:ext cx="12192000" cy="90692"/>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Image result for RED SPORTS C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612" y="2408764"/>
            <a:ext cx="6457389" cy="394506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 y="2378460"/>
            <a:ext cx="12192000" cy="45719"/>
          </a:xfrm>
          <a:prstGeom prst="rect">
            <a:avLst/>
          </a:prstGeom>
          <a:solidFill>
            <a:srgbClr val="FFC000"/>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4434"/>
      </p:ext>
    </p:extLst>
  </p:cSld>
  <p:clrMapOvr>
    <a:masterClrMapping/>
  </p:clrMapOvr>
</p:sld>
</file>

<file path=ppt/slides/slide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124" name="Picture 4" descr="5 Clever Ways to Attract Referrals to Your Small Business"/>
          <p:cNvPicPr>
            <a:picLocks noChangeAspect="1" noChangeArrowheads="1"/>
          </p:cNvPicPr>
          <p:nvPr/>
        </p:nvPicPr>
        <p:blipFill rotWithShape="1">
          <a:blip r:embed="rId3">
            <a:extLst>
              <a:ext uri="{28A0092B-C50C-407E-A947-70E740481C1C}">
                <a14:useLocalDpi xmlns:a14="http://schemas.microsoft.com/office/drawing/2010/main" val="0"/>
              </a:ext>
            </a:extLst>
          </a:blip>
          <a:srcRect t="31.427%" b="43.394%"/>
          <a:stretch/>
        </p:blipFill>
        <p:spPr bwMode="auto">
          <a:xfrm>
            <a:off x="0" y="-19816"/>
            <a:ext cx="12192000" cy="12382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sp>
        <p:nvSpPr>
          <p:cNvPr id="9" name="Rectangle 8"/>
          <p:cNvSpPr/>
          <p:nvPr/>
        </p:nvSpPr>
        <p:spPr>
          <a:xfrm>
            <a:off x="0" y="-24016"/>
            <a:ext cx="12192000" cy="90692"/>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10" name="TextBox 9"/>
          <p:cNvSpPr txBox="1"/>
          <p:nvPr/>
        </p:nvSpPr>
        <p:spPr>
          <a:xfrm>
            <a:off x="546107" y="1579265"/>
            <a:ext cx="7210425" cy="646331"/>
          </a:xfrm>
          <a:prstGeom prst="rect">
            <a:avLst/>
          </a:prstGeom>
          <a:noFill/>
        </p:spPr>
        <p:txBody>
          <a:bodyPr wrap="square" rtlCol="0">
            <a:spAutoFit/>
          </a:bodyPr>
          <a:lstStyle/>
          <a:p>
            <a:r>
              <a:rPr lang="en-US" sz="3600" dirty="0">
                <a:latin typeface="Impact" panose="020B0806030902050204" pitchFamily="34" charset="0"/>
              </a:rPr>
              <a:t>REFERRAL REWARD PROGRAM </a:t>
            </a:r>
          </a:p>
        </p:txBody>
      </p:sp>
      <p:sp>
        <p:nvSpPr>
          <p:cNvPr id="3" name="Rectangle 2"/>
          <p:cNvSpPr/>
          <p:nvPr/>
        </p:nvSpPr>
        <p:spPr>
          <a:xfrm>
            <a:off x="546107" y="2383983"/>
            <a:ext cx="11052175" cy="830997"/>
          </a:xfrm>
          <a:prstGeom prst="rect">
            <a:avLst/>
          </a:prstGeom>
        </p:spPr>
        <p:txBody>
          <a:bodyPr wrap="square">
            <a:spAutoFit/>
          </a:bodyPr>
          <a:lstStyle/>
          <a:p>
            <a:r>
              <a:rPr lang="en-US" sz="1600" b="1" dirty="0"/>
              <a:t> </a:t>
            </a:r>
            <a:r>
              <a:rPr lang="en-US" sz="1600" dirty="0"/>
              <a:t>As a huge Thank You for all your Referrals we have created the following incentive program to reward you for all your help!  Your referrals are the lifeblood of our business and enable us to spend more time giving you and your referrals “World Class Service!” The following rewards will be issued for referrals generated in each calendar year!  </a:t>
            </a:r>
          </a:p>
        </p:txBody>
      </p:sp>
      <p:pic>
        <p:nvPicPr>
          <p:cNvPr id="5126" name="Picture 6" descr="Image result for NUMBER 1 IC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82" y="3405228"/>
            <a:ext cx="1206501" cy="120650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NUMBER 2 IC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1571" y="3434340"/>
            <a:ext cx="1190624" cy="119062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for NUMBER 3 IC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2684" y="3465109"/>
            <a:ext cx="1146620" cy="114662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mage result for NUMBER 4 ICO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6092" y="3473920"/>
            <a:ext cx="1114425" cy="111442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Image result for NUMBER 5 ICON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77305" y="3492229"/>
            <a:ext cx="1074845" cy="10748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5950" y="4624964"/>
            <a:ext cx="1981200" cy="523220"/>
          </a:xfrm>
          <a:prstGeom prst="rect">
            <a:avLst/>
          </a:prstGeom>
          <a:noFill/>
        </p:spPr>
        <p:txBody>
          <a:bodyPr wrap="square" rtlCol="0">
            <a:spAutoFit/>
          </a:bodyPr>
          <a:lstStyle/>
          <a:p>
            <a:pPr algn="ctr"/>
            <a:r>
              <a:rPr lang="en-US" sz="1400" dirty="0">
                <a:latin typeface="Lato" panose="020F0502020204030203" pitchFamily="34" charset="0"/>
              </a:rPr>
              <a:t>$5.00 Jamba Juice or Starbucks Gift Card</a:t>
            </a:r>
          </a:p>
        </p:txBody>
      </p:sp>
      <p:sp>
        <p:nvSpPr>
          <p:cNvPr id="19" name="TextBox 18"/>
          <p:cNvSpPr txBox="1"/>
          <p:nvPr/>
        </p:nvSpPr>
        <p:spPr>
          <a:xfrm>
            <a:off x="2846283" y="4648535"/>
            <a:ext cx="1981200" cy="523220"/>
          </a:xfrm>
          <a:prstGeom prst="rect">
            <a:avLst/>
          </a:prstGeom>
          <a:noFill/>
        </p:spPr>
        <p:txBody>
          <a:bodyPr wrap="square" rtlCol="0">
            <a:spAutoFit/>
          </a:bodyPr>
          <a:lstStyle/>
          <a:p>
            <a:pPr algn="ctr"/>
            <a:r>
              <a:rPr lang="en-US" sz="1400" dirty="0">
                <a:latin typeface="Lato" panose="020F0502020204030203" pitchFamily="34" charset="0"/>
              </a:rPr>
              <a:t>$10.00 Cold Stone Creamery Gift Card</a:t>
            </a:r>
          </a:p>
        </p:txBody>
      </p:sp>
      <p:sp>
        <p:nvSpPr>
          <p:cNvPr id="20" name="TextBox 19"/>
          <p:cNvSpPr txBox="1"/>
          <p:nvPr/>
        </p:nvSpPr>
        <p:spPr>
          <a:xfrm>
            <a:off x="4984750" y="4654626"/>
            <a:ext cx="1981200" cy="307777"/>
          </a:xfrm>
          <a:prstGeom prst="rect">
            <a:avLst/>
          </a:prstGeom>
          <a:noFill/>
        </p:spPr>
        <p:txBody>
          <a:bodyPr wrap="square" rtlCol="0">
            <a:spAutoFit/>
          </a:bodyPr>
          <a:lstStyle/>
          <a:p>
            <a:pPr algn="ctr"/>
            <a:r>
              <a:rPr lang="en-US" sz="1400" dirty="0">
                <a:latin typeface="Lato" panose="020F0502020204030203" pitchFamily="34" charset="0"/>
              </a:rPr>
              <a:t>2 Movie Tickets</a:t>
            </a:r>
          </a:p>
        </p:txBody>
      </p:sp>
      <p:sp>
        <p:nvSpPr>
          <p:cNvPr id="21" name="TextBox 20"/>
          <p:cNvSpPr txBox="1"/>
          <p:nvPr/>
        </p:nvSpPr>
        <p:spPr>
          <a:xfrm>
            <a:off x="7215083" y="4678197"/>
            <a:ext cx="1981200" cy="307777"/>
          </a:xfrm>
          <a:prstGeom prst="rect">
            <a:avLst/>
          </a:prstGeom>
          <a:noFill/>
        </p:spPr>
        <p:txBody>
          <a:bodyPr wrap="square" rtlCol="0">
            <a:spAutoFit/>
          </a:bodyPr>
          <a:lstStyle/>
          <a:p>
            <a:pPr algn="ctr"/>
            <a:r>
              <a:rPr lang="en-US" sz="1400" dirty="0">
                <a:latin typeface="Lato" panose="020F0502020204030203" pitchFamily="34" charset="0"/>
              </a:rPr>
              <a:t>$20.00 UA Movie Pack</a:t>
            </a:r>
          </a:p>
        </p:txBody>
      </p:sp>
      <p:sp>
        <p:nvSpPr>
          <p:cNvPr id="22" name="TextBox 21"/>
          <p:cNvSpPr txBox="1"/>
          <p:nvPr/>
        </p:nvSpPr>
        <p:spPr>
          <a:xfrm>
            <a:off x="9356725" y="4678197"/>
            <a:ext cx="1981200" cy="523220"/>
          </a:xfrm>
          <a:prstGeom prst="rect">
            <a:avLst/>
          </a:prstGeom>
          <a:noFill/>
        </p:spPr>
        <p:txBody>
          <a:bodyPr wrap="square" rtlCol="0">
            <a:spAutoFit/>
          </a:bodyPr>
          <a:lstStyle/>
          <a:p>
            <a:pPr algn="ctr"/>
            <a:r>
              <a:rPr lang="en-US" sz="1400" dirty="0">
                <a:latin typeface="Lato" panose="020F0502020204030203" pitchFamily="34" charset="0"/>
              </a:rPr>
              <a:t>$25.00 Gift Card to Favorite Restaurant </a:t>
            </a:r>
          </a:p>
        </p:txBody>
      </p:sp>
      <p:sp>
        <p:nvSpPr>
          <p:cNvPr id="23" name="TextBox 22"/>
          <p:cNvSpPr txBox="1"/>
          <p:nvPr/>
        </p:nvSpPr>
        <p:spPr>
          <a:xfrm>
            <a:off x="5751512" y="5795107"/>
            <a:ext cx="5843588" cy="276999"/>
          </a:xfrm>
          <a:prstGeom prst="rect">
            <a:avLst/>
          </a:prstGeom>
          <a:noFill/>
        </p:spPr>
        <p:txBody>
          <a:bodyPr wrap="square" rtlCol="0">
            <a:spAutoFit/>
          </a:bodyPr>
          <a:lstStyle/>
          <a:p>
            <a:pPr algn="r"/>
            <a:r>
              <a:rPr lang="en-US" sz="1200" b="1" dirty="0">
                <a:latin typeface="Lato" panose="020F0502020204030203" pitchFamily="34" charset="0"/>
              </a:rPr>
              <a:t>[REFER TO REFERRAL FORM]</a:t>
            </a:r>
          </a:p>
        </p:txBody>
      </p:sp>
    </p:spTree>
    <p:extLst>
      <p:ext uri="{BB962C8B-B14F-4D97-AF65-F5344CB8AC3E}">
        <p14:creationId xmlns:p14="http://schemas.microsoft.com/office/powerpoint/2010/main" val="2462455434"/>
      </p:ext>
    </p:extLst>
  </p:cSld>
  <p:clrMapOvr>
    <a:masterClrMapping/>
  </p:clrMapOvr>
</p:sld>
</file>

<file path=ppt/slides/slide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6" name="Rectangle 5"/>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sp>
        <p:nvSpPr>
          <p:cNvPr id="9" name="Rectangle 8"/>
          <p:cNvSpPr/>
          <p:nvPr/>
        </p:nvSpPr>
        <p:spPr>
          <a:xfrm>
            <a:off x="0" y="-24016"/>
            <a:ext cx="12192000" cy="90692"/>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10" name="TextBox 9"/>
          <p:cNvSpPr txBox="1"/>
          <p:nvPr/>
        </p:nvSpPr>
        <p:spPr>
          <a:xfrm>
            <a:off x="428625" y="294020"/>
            <a:ext cx="2174875" cy="646331"/>
          </a:xfrm>
          <a:prstGeom prst="rect">
            <a:avLst/>
          </a:prstGeom>
          <a:noFill/>
        </p:spPr>
        <p:txBody>
          <a:bodyPr wrap="square" rtlCol="0">
            <a:spAutoFit/>
          </a:bodyPr>
          <a:lstStyle/>
          <a:p>
            <a:r>
              <a:rPr lang="en-US" sz="3600" dirty="0">
                <a:latin typeface="Impact" panose="020B0806030902050204" pitchFamily="34" charset="0"/>
              </a:rPr>
              <a:t>ABOUT ME</a:t>
            </a:r>
          </a:p>
        </p:txBody>
      </p:sp>
      <p:sp>
        <p:nvSpPr>
          <p:cNvPr id="3" name="Rectangle 2"/>
          <p:cNvSpPr/>
          <p:nvPr/>
        </p:nvSpPr>
        <p:spPr>
          <a:xfrm>
            <a:off x="536390" y="3947719"/>
            <a:ext cx="1851209" cy="2246769"/>
          </a:xfrm>
          <a:prstGeom prst="rect">
            <a:avLst/>
          </a:prstGeom>
        </p:spPr>
        <p:txBody>
          <a:bodyPr wrap="square">
            <a:spAutoFit/>
          </a:bodyPr>
          <a:lstStyle/>
          <a:p>
            <a:r>
              <a:rPr lang="en-US" sz="1000" b="1" i="1" dirty="0"/>
              <a:t>By Referral Only</a:t>
            </a:r>
            <a:r>
              <a:rPr lang="en-US" sz="1000" i="1" dirty="0"/>
              <a:t>...means that I am so committed to providing you with WORLD CLASS SERVICE that my future business depends on it! While most agents spend their time, energy and money soliciting the general public, I prefer to spend my time concentrating on you and your special needs. My goal is to create "Advocates for my business that feel compelled to refer their friends, family and associates to me."</a:t>
            </a:r>
            <a:endParaRPr lang="en-US" sz="1000" dirty="0"/>
          </a:p>
        </p:txBody>
      </p:sp>
      <p:sp>
        <p:nvSpPr>
          <p:cNvPr id="15" name="Rectangle 14"/>
          <p:cNvSpPr/>
          <p:nvPr/>
        </p:nvSpPr>
        <p:spPr>
          <a:xfrm>
            <a:off x="536390" y="3501443"/>
            <a:ext cx="1762310" cy="446276"/>
          </a:xfrm>
          <a:prstGeom prst="rect">
            <a:avLst/>
          </a:prstGeom>
        </p:spPr>
        <p:txBody>
          <a:bodyPr wrap="square">
            <a:spAutoFit/>
          </a:bodyPr>
          <a:lstStyle/>
          <a:p>
            <a:r>
              <a:rPr lang="en-US" altLang="en-US" sz="1200" b="1" dirty="0">
                <a:latin typeface="Lato" panose="020F0502020204030203" pitchFamily="34" charset="0"/>
                <a:cs typeface="Times New Roman" panose="02020603050405020304" pitchFamily="18" charset="0"/>
              </a:rPr>
              <a:t>Marguerite Crespillo </a:t>
            </a:r>
          </a:p>
          <a:p>
            <a:r>
              <a:rPr lang="en-US" altLang="en-US" sz="1100" dirty="0">
                <a:latin typeface="Lato" panose="020F0502020204030203" pitchFamily="34" charset="0"/>
                <a:cs typeface="Times New Roman" panose="02020603050405020304" pitchFamily="18" charset="0"/>
              </a:rPr>
              <a:t>Real Estate Advisor</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390" y="940351"/>
            <a:ext cx="1762310" cy="2525978"/>
          </a:xfrm>
          <a:prstGeom prst="rect">
            <a:avLst/>
          </a:prstGeom>
        </p:spPr>
      </p:pic>
      <p:sp>
        <p:nvSpPr>
          <p:cNvPr id="18" name="TextBox 17"/>
          <p:cNvSpPr txBox="1"/>
          <p:nvPr/>
        </p:nvSpPr>
        <p:spPr>
          <a:xfrm>
            <a:off x="4100328" y="356151"/>
            <a:ext cx="3418072" cy="461665"/>
          </a:xfrm>
          <a:prstGeom prst="rect">
            <a:avLst/>
          </a:prstGeom>
          <a:noFill/>
        </p:spPr>
        <p:txBody>
          <a:bodyPr wrap="square" rtlCol="0">
            <a:spAutoFit/>
          </a:bodyPr>
          <a:lstStyle/>
          <a:p>
            <a:r>
              <a:rPr lang="en-US" sz="2400" dirty="0">
                <a:latin typeface="Impact" panose="020B0806030902050204" pitchFamily="34" charset="0"/>
              </a:rPr>
              <a:t>EXPERIENCE </a:t>
            </a:r>
          </a:p>
        </p:txBody>
      </p:sp>
      <p:sp>
        <p:nvSpPr>
          <p:cNvPr id="19" name="TextBox 18"/>
          <p:cNvSpPr txBox="1"/>
          <p:nvPr/>
        </p:nvSpPr>
        <p:spPr>
          <a:xfrm>
            <a:off x="4100328" y="1788338"/>
            <a:ext cx="3418072" cy="461665"/>
          </a:xfrm>
          <a:prstGeom prst="rect">
            <a:avLst/>
          </a:prstGeom>
          <a:noFill/>
        </p:spPr>
        <p:txBody>
          <a:bodyPr wrap="square" rtlCol="0">
            <a:spAutoFit/>
          </a:bodyPr>
          <a:lstStyle/>
          <a:p>
            <a:r>
              <a:rPr lang="en-US" sz="2400" dirty="0">
                <a:latin typeface="Impact" panose="020B0806030902050204" pitchFamily="34" charset="0"/>
              </a:rPr>
              <a:t>EDUCATION</a:t>
            </a:r>
          </a:p>
        </p:txBody>
      </p:sp>
      <p:sp>
        <p:nvSpPr>
          <p:cNvPr id="20" name="TextBox 19"/>
          <p:cNvSpPr txBox="1"/>
          <p:nvPr/>
        </p:nvSpPr>
        <p:spPr>
          <a:xfrm>
            <a:off x="4100328" y="3235496"/>
            <a:ext cx="4688072" cy="461665"/>
          </a:xfrm>
          <a:prstGeom prst="rect">
            <a:avLst/>
          </a:prstGeom>
          <a:noFill/>
        </p:spPr>
        <p:txBody>
          <a:bodyPr wrap="square" rtlCol="0">
            <a:spAutoFit/>
          </a:bodyPr>
          <a:lstStyle/>
          <a:p>
            <a:r>
              <a:rPr lang="en-US" sz="2400" dirty="0">
                <a:latin typeface="Impact" panose="020B0806030902050204" pitchFamily="34" charset="0"/>
              </a:rPr>
              <a:t>PROFESSIONAL AFFILIATIONS</a:t>
            </a:r>
          </a:p>
        </p:txBody>
      </p:sp>
      <p:sp>
        <p:nvSpPr>
          <p:cNvPr id="21" name="TextBox 20"/>
          <p:cNvSpPr txBox="1"/>
          <p:nvPr/>
        </p:nvSpPr>
        <p:spPr>
          <a:xfrm>
            <a:off x="4113028" y="4672066"/>
            <a:ext cx="3418072" cy="461665"/>
          </a:xfrm>
          <a:prstGeom prst="rect">
            <a:avLst/>
          </a:prstGeom>
          <a:noFill/>
        </p:spPr>
        <p:txBody>
          <a:bodyPr wrap="square" rtlCol="0">
            <a:spAutoFit/>
          </a:bodyPr>
          <a:lstStyle/>
          <a:p>
            <a:r>
              <a:rPr lang="en-US" sz="2400" dirty="0">
                <a:latin typeface="Impact" panose="020B0806030902050204" pitchFamily="34" charset="0"/>
              </a:rPr>
              <a:t>COMMUNITY  </a:t>
            </a:r>
          </a:p>
        </p:txBody>
      </p:sp>
      <p:sp>
        <p:nvSpPr>
          <p:cNvPr id="22" name="TextBox 21"/>
          <p:cNvSpPr txBox="1"/>
          <p:nvPr/>
        </p:nvSpPr>
        <p:spPr>
          <a:xfrm>
            <a:off x="4100328" y="742211"/>
            <a:ext cx="6059672"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Lato" panose="020F0502020204030203" pitchFamily="34" charset="0"/>
              </a:rPr>
              <a:t>EXPERIENCE </a:t>
            </a:r>
          </a:p>
          <a:p>
            <a:pPr marL="285750" indent="-285750">
              <a:buFont typeface="Arial" panose="020B0604020202020204" pitchFamily="34" charset="0"/>
              <a:buChar char="•"/>
            </a:pPr>
            <a:r>
              <a:rPr lang="en-US" sz="1400" dirty="0">
                <a:latin typeface="Lato" panose="020F0502020204030203" pitchFamily="34" charset="0"/>
              </a:rPr>
              <a:t>EXPERIENCE </a:t>
            </a:r>
          </a:p>
          <a:p>
            <a:pPr marL="285750" indent="-285750">
              <a:buFont typeface="Arial" panose="020B0604020202020204" pitchFamily="34" charset="0"/>
              <a:buChar char="•"/>
            </a:pPr>
            <a:r>
              <a:rPr lang="en-US" sz="1400" dirty="0">
                <a:latin typeface="Lato" panose="020F0502020204030203" pitchFamily="34" charset="0"/>
              </a:rPr>
              <a:t>EXPERIENCE </a:t>
            </a:r>
          </a:p>
          <a:p>
            <a:pPr marL="285750" indent="-285750">
              <a:buFont typeface="Arial" panose="020B0604020202020204" pitchFamily="34" charset="0"/>
              <a:buChar char="•"/>
            </a:pPr>
            <a:r>
              <a:rPr lang="en-US" sz="1400" dirty="0">
                <a:latin typeface="Lato" panose="020F0502020204030203" pitchFamily="34" charset="0"/>
              </a:rPr>
              <a:t>EXPERIENCE </a:t>
            </a:r>
          </a:p>
          <a:p>
            <a:pPr marL="285750" indent="-285750">
              <a:buFont typeface="Arial" panose="020B0604020202020204" pitchFamily="34" charset="0"/>
              <a:buChar char="•"/>
            </a:pPr>
            <a:endParaRPr lang="en-US" sz="1400" dirty="0">
              <a:latin typeface="Lato" panose="020F0502020204030203" pitchFamily="34" charset="0"/>
            </a:endParaRPr>
          </a:p>
        </p:txBody>
      </p:sp>
      <p:sp>
        <p:nvSpPr>
          <p:cNvPr id="24" name="TextBox 23"/>
          <p:cNvSpPr txBox="1"/>
          <p:nvPr/>
        </p:nvSpPr>
        <p:spPr>
          <a:xfrm>
            <a:off x="4100328" y="2177389"/>
            <a:ext cx="6059672"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Lato" panose="020F0502020204030203" pitchFamily="34" charset="0"/>
              </a:rPr>
              <a:t>EDUCATION</a:t>
            </a:r>
          </a:p>
          <a:p>
            <a:pPr marL="285750" indent="-285750">
              <a:buFont typeface="Arial" panose="020B0604020202020204" pitchFamily="34" charset="0"/>
              <a:buChar char="•"/>
            </a:pPr>
            <a:r>
              <a:rPr lang="en-US" sz="1400" dirty="0">
                <a:latin typeface="Lato" panose="020F0502020204030203" pitchFamily="34" charset="0"/>
              </a:rPr>
              <a:t>EDUCATION</a:t>
            </a:r>
          </a:p>
          <a:p>
            <a:pPr marL="285750" indent="-285750">
              <a:buFont typeface="Arial" panose="020B0604020202020204" pitchFamily="34" charset="0"/>
              <a:buChar char="•"/>
            </a:pPr>
            <a:r>
              <a:rPr lang="en-US" sz="1400" dirty="0">
                <a:latin typeface="Lato" panose="020F0502020204030203" pitchFamily="34" charset="0"/>
              </a:rPr>
              <a:t>EDUCATION</a:t>
            </a:r>
          </a:p>
          <a:p>
            <a:pPr marL="285750" indent="-285750">
              <a:buFont typeface="Arial" panose="020B0604020202020204" pitchFamily="34" charset="0"/>
              <a:buChar char="•"/>
            </a:pPr>
            <a:r>
              <a:rPr lang="en-US" sz="1400" dirty="0">
                <a:latin typeface="Lato" panose="020F0502020204030203" pitchFamily="34" charset="0"/>
              </a:rPr>
              <a:t>EDUCATION </a:t>
            </a:r>
          </a:p>
          <a:p>
            <a:pPr marL="285750" indent="-285750">
              <a:buFont typeface="Arial" panose="020B0604020202020204" pitchFamily="34" charset="0"/>
              <a:buChar char="•"/>
            </a:pPr>
            <a:endParaRPr lang="en-US" sz="1400" dirty="0">
              <a:latin typeface="Lato" panose="020F0502020204030203" pitchFamily="34" charset="0"/>
            </a:endParaRPr>
          </a:p>
        </p:txBody>
      </p:sp>
      <p:sp>
        <p:nvSpPr>
          <p:cNvPr id="25" name="TextBox 24"/>
          <p:cNvSpPr txBox="1"/>
          <p:nvPr/>
        </p:nvSpPr>
        <p:spPr>
          <a:xfrm>
            <a:off x="4113028" y="3637467"/>
            <a:ext cx="6059672"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Lato" panose="020F0502020204030203" pitchFamily="34" charset="0"/>
              </a:rPr>
              <a:t>PROFESSIONAL AFFILIATIONS </a:t>
            </a:r>
          </a:p>
          <a:p>
            <a:pPr marL="285750" indent="-285750">
              <a:buFont typeface="Arial" panose="020B0604020202020204" pitchFamily="34" charset="0"/>
              <a:buChar char="•"/>
            </a:pPr>
            <a:r>
              <a:rPr lang="en-US" sz="1400" dirty="0">
                <a:latin typeface="Lato" panose="020F0502020204030203" pitchFamily="34" charset="0"/>
              </a:rPr>
              <a:t>PROFESSIONAL AFFILIATIONS </a:t>
            </a:r>
          </a:p>
          <a:p>
            <a:pPr marL="285750" indent="-285750">
              <a:buFont typeface="Arial" panose="020B0604020202020204" pitchFamily="34" charset="0"/>
              <a:buChar char="•"/>
            </a:pPr>
            <a:r>
              <a:rPr lang="en-US" sz="1400" dirty="0">
                <a:latin typeface="Lato" panose="020F0502020204030203" pitchFamily="34" charset="0"/>
              </a:rPr>
              <a:t>PROFESSIONAL AFFILIATIONS </a:t>
            </a:r>
          </a:p>
          <a:p>
            <a:pPr marL="285750" indent="-285750">
              <a:buFont typeface="Arial" panose="020B0604020202020204" pitchFamily="34" charset="0"/>
              <a:buChar char="•"/>
            </a:pPr>
            <a:r>
              <a:rPr lang="en-US" sz="1400" dirty="0">
                <a:latin typeface="Lato" panose="020F0502020204030203" pitchFamily="34" charset="0"/>
              </a:rPr>
              <a:t>PROFESSIONAL AFFILIATIONS </a:t>
            </a:r>
          </a:p>
          <a:p>
            <a:pPr marL="285750" indent="-285750">
              <a:buFont typeface="Arial" panose="020B0604020202020204" pitchFamily="34" charset="0"/>
              <a:buChar char="•"/>
            </a:pPr>
            <a:endParaRPr lang="en-US" sz="1400" dirty="0">
              <a:latin typeface="Lato" panose="020F0502020204030203" pitchFamily="34" charset="0"/>
            </a:endParaRPr>
          </a:p>
        </p:txBody>
      </p:sp>
      <p:sp>
        <p:nvSpPr>
          <p:cNvPr id="26" name="TextBox 25"/>
          <p:cNvSpPr txBox="1"/>
          <p:nvPr/>
        </p:nvSpPr>
        <p:spPr>
          <a:xfrm>
            <a:off x="4113028" y="5101395"/>
            <a:ext cx="6059672"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Lato" panose="020F0502020204030203" pitchFamily="34" charset="0"/>
              </a:rPr>
              <a:t>COMMUNITY</a:t>
            </a:r>
          </a:p>
          <a:p>
            <a:pPr marL="285750" indent="-285750">
              <a:buFont typeface="Arial" panose="020B0604020202020204" pitchFamily="34" charset="0"/>
              <a:buChar char="•"/>
            </a:pPr>
            <a:r>
              <a:rPr lang="en-US" sz="1400" dirty="0">
                <a:latin typeface="Lato" panose="020F0502020204030203" pitchFamily="34" charset="0"/>
              </a:rPr>
              <a:t>COMMUNITY</a:t>
            </a:r>
          </a:p>
          <a:p>
            <a:pPr marL="285750" indent="-285750">
              <a:buFont typeface="Arial" panose="020B0604020202020204" pitchFamily="34" charset="0"/>
              <a:buChar char="•"/>
            </a:pPr>
            <a:r>
              <a:rPr lang="en-US" sz="1400" dirty="0">
                <a:latin typeface="Lato" panose="020F0502020204030203" pitchFamily="34" charset="0"/>
              </a:rPr>
              <a:t>COMMUNITY </a:t>
            </a:r>
          </a:p>
          <a:p>
            <a:pPr marL="285750" indent="-285750">
              <a:buFont typeface="Arial" panose="020B0604020202020204" pitchFamily="34" charset="0"/>
              <a:buChar char="•"/>
            </a:pPr>
            <a:r>
              <a:rPr lang="en-US" sz="1400" dirty="0">
                <a:latin typeface="Lato" panose="020F0502020204030203" pitchFamily="34" charset="0"/>
              </a:rPr>
              <a:t>COMMUNITY</a:t>
            </a:r>
          </a:p>
        </p:txBody>
      </p:sp>
    </p:spTree>
    <p:extLst>
      <p:ext uri="{BB962C8B-B14F-4D97-AF65-F5344CB8AC3E}">
        <p14:creationId xmlns:p14="http://schemas.microsoft.com/office/powerpoint/2010/main" val="254845276"/>
      </p:ext>
    </p:extLst>
  </p:cSld>
  <p:clrMapOvr>
    <a:masterClrMapping/>
  </p:clrMapOvr>
</p:sld>
</file>

<file path=ppt/slides/slide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6150" name="Picture 6" descr="Image result for OFFICE BUILDING"/>
          <p:cNvPicPr>
            <a:picLocks noChangeAspect="1" noChangeArrowheads="1"/>
          </p:cNvPicPr>
          <p:nvPr/>
        </p:nvPicPr>
        <p:blipFill rotWithShape="1">
          <a:blip r:embed="rId3">
            <a:extLst>
              <a:ext uri="{28A0092B-C50C-407E-A947-70E740481C1C}">
                <a14:useLocalDpi xmlns:a14="http://schemas.microsoft.com/office/drawing/2010/main" val="0"/>
              </a:ext>
            </a:extLst>
          </a:blip>
          <a:srcRect l="25.833%" r="10.205%"/>
          <a:stretch/>
        </p:blipFill>
        <p:spPr bwMode="auto">
          <a:xfrm>
            <a:off x="-885" y="0"/>
            <a:ext cx="6613364" cy="68523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12477" y="170656"/>
            <a:ext cx="5579523" cy="646331"/>
          </a:xfrm>
          <a:prstGeom prst="rect">
            <a:avLst/>
          </a:prstGeom>
          <a:noFill/>
        </p:spPr>
        <p:txBody>
          <a:bodyPr wrap="square" rtlCol="0">
            <a:spAutoFit/>
          </a:bodyPr>
          <a:lstStyle/>
          <a:p>
            <a:pPr algn="ctr"/>
            <a:r>
              <a:rPr lang="en-US" sz="3600" dirty="0">
                <a:latin typeface="Impact" panose="020B0806030902050204" pitchFamily="34" charset="0"/>
              </a:rPr>
              <a:t>WHO TO CALL</a:t>
            </a:r>
          </a:p>
        </p:txBody>
      </p:sp>
      <p:sp>
        <p:nvSpPr>
          <p:cNvPr id="9" name="Rectangle 8"/>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22" name="TextBox 21"/>
          <p:cNvSpPr txBox="1"/>
          <p:nvPr/>
        </p:nvSpPr>
        <p:spPr>
          <a:xfrm>
            <a:off x="6612478" y="940813"/>
            <a:ext cx="5579521" cy="369332"/>
          </a:xfrm>
          <a:prstGeom prst="rect">
            <a:avLst/>
          </a:prstGeom>
          <a:noFill/>
        </p:spPr>
        <p:txBody>
          <a:bodyPr wrap="square" rtlCol="0">
            <a:spAutoFit/>
          </a:bodyPr>
          <a:lstStyle/>
          <a:p>
            <a:pPr algn="ctr"/>
            <a:r>
              <a:rPr lang="en-US" dirty="0">
                <a:latin typeface="Lato" panose="020F0502020204030203" pitchFamily="34" charset="0"/>
              </a:rPr>
              <a:t>THE CRESPILLO GROUP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7758" y="1323089"/>
            <a:ext cx="2457449" cy="955334"/>
          </a:xfrm>
          <a:prstGeom prst="rect">
            <a:avLst/>
          </a:prstGeom>
        </p:spPr>
      </p:pic>
      <p:sp>
        <p:nvSpPr>
          <p:cNvPr id="23" name="TextBox 22"/>
          <p:cNvSpPr txBox="1"/>
          <p:nvPr/>
        </p:nvSpPr>
        <p:spPr>
          <a:xfrm>
            <a:off x="6612478" y="2320016"/>
            <a:ext cx="5579522" cy="276999"/>
          </a:xfrm>
          <a:prstGeom prst="rect">
            <a:avLst/>
          </a:prstGeom>
          <a:noFill/>
        </p:spPr>
        <p:txBody>
          <a:bodyPr wrap="square" rtlCol="0">
            <a:spAutoFit/>
          </a:bodyPr>
          <a:lstStyle/>
          <a:p>
            <a:pPr algn="ctr"/>
            <a:r>
              <a:rPr lang="en-US" sz="1200" dirty="0">
                <a:latin typeface="Lato" panose="020F0502020204030203" pitchFamily="34" charset="0"/>
              </a:rPr>
              <a:t>108 Main Street Roseville CA 95678</a:t>
            </a:r>
          </a:p>
        </p:txBody>
      </p:sp>
      <p:sp>
        <p:nvSpPr>
          <p:cNvPr id="3" name="Rectangle 2"/>
          <p:cNvSpPr/>
          <p:nvPr/>
        </p:nvSpPr>
        <p:spPr>
          <a:xfrm>
            <a:off x="6612477" y="2835142"/>
            <a:ext cx="5579522" cy="3631763"/>
          </a:xfrm>
          <a:prstGeom prst="rect">
            <a:avLst/>
          </a:prstGeom>
        </p:spPr>
        <p:txBody>
          <a:bodyPr wrap="square">
            <a:spAutoFit/>
          </a:bodyPr>
          <a:lstStyle/>
          <a:p>
            <a:pPr algn="ctr"/>
            <a:r>
              <a:rPr lang="en-US" sz="2000" dirty="0">
                <a:effectLst/>
                <a:latin typeface="Impact" panose="020B0806030902050204" pitchFamily="34" charset="0"/>
                <a:ea typeface="Times New Roman" panose="02020603050405020304" pitchFamily="18" charset="0"/>
              </a:rPr>
              <a:t>Your Name</a:t>
            </a:r>
          </a:p>
          <a:p>
            <a:pPr algn="ctr"/>
            <a:r>
              <a:rPr lang="en-US" sz="1400" dirty="0">
                <a:latin typeface="Lato" panose="020F0502020204030203" pitchFamily="34" charset="0"/>
                <a:ea typeface="Times New Roman" panose="02020603050405020304" pitchFamily="18" charset="0"/>
              </a:rPr>
              <a:t>Office: (999) 999-9999</a:t>
            </a:r>
            <a:endParaRPr lang="en-US" sz="1400" dirty="0">
              <a:effectLst/>
              <a:latin typeface="Lato" panose="020F0502020204030203" pitchFamily="34" charset="0"/>
              <a:ea typeface="Times New Roman" panose="02020603050405020304" pitchFamily="18" charset="0"/>
            </a:endParaRPr>
          </a:p>
          <a:p>
            <a:pPr algn="ctr"/>
            <a:r>
              <a:rPr lang="en-US" sz="1400" dirty="0">
                <a:latin typeface="Lato" panose="020F0502020204030203" pitchFamily="34" charset="0"/>
                <a:ea typeface="Times New Roman" panose="02020603050405020304" pitchFamily="18" charset="0"/>
              </a:rPr>
              <a:t>Email: </a:t>
            </a:r>
            <a:r>
              <a:rPr lang="en-US" sz="1400" dirty="0">
                <a:solidFill>
                  <a:srgbClr val="FF0000"/>
                </a:solidFill>
                <a:latin typeface="Lato" panose="020F0502020204030203" pitchFamily="34" charset="0"/>
                <a:ea typeface="Times New Roman" panose="02020603050405020304" pitchFamily="18" charset="0"/>
                <a:hlinkClick r:id="rId6"/>
              </a:rPr>
              <a:t>email@email.com</a:t>
            </a:r>
            <a:r>
              <a:rPr lang="en-US" sz="1400" dirty="0">
                <a:solidFill>
                  <a:srgbClr val="0000FF"/>
                </a:solidFill>
                <a:latin typeface="Lato" panose="020F0502020204030203" pitchFamily="34" charset="0"/>
                <a:ea typeface="Times New Roman" panose="02020603050405020304" pitchFamily="18" charset="0"/>
              </a:rPr>
              <a:t> </a:t>
            </a:r>
            <a:r>
              <a:rPr lang="en-US" sz="1400" dirty="0">
                <a:effectLst/>
                <a:latin typeface="Lato" panose="020F0502020204030203" pitchFamily="34" charset="0"/>
                <a:ea typeface="Times New Roman" panose="02020603050405020304" pitchFamily="18" charset="0"/>
              </a:rPr>
              <a:t> </a:t>
            </a:r>
            <a:r>
              <a:rPr lang="en-US" sz="1400" dirty="0">
                <a:latin typeface="Lato" panose="020F0502020204030203" pitchFamily="34" charset="0"/>
                <a:ea typeface="Times New Roman" panose="02020603050405020304" pitchFamily="18" charset="0"/>
              </a:rPr>
              <a:t> </a:t>
            </a:r>
            <a:endParaRPr lang="en-US" sz="1400" dirty="0">
              <a:effectLst/>
              <a:latin typeface="Lato" panose="020F0502020204030203" pitchFamily="34" charset="0"/>
              <a:ea typeface="Times New Roman" panose="02020603050405020304" pitchFamily="18" charset="0"/>
            </a:endParaRPr>
          </a:p>
          <a:p>
            <a:pPr algn="ctr"/>
            <a:r>
              <a:rPr lang="en-US" sz="1400" dirty="0">
                <a:latin typeface="Lato" panose="020F0502020204030203" pitchFamily="34" charset="0"/>
                <a:ea typeface="Times New Roman" panose="02020603050405020304" pitchFamily="18" charset="0"/>
              </a:rPr>
              <a:t> </a:t>
            </a:r>
            <a:endParaRPr lang="en-US" sz="1400" dirty="0">
              <a:effectLst/>
              <a:latin typeface="Lato" panose="020F0502020204030203" pitchFamily="34" charset="0"/>
              <a:ea typeface="Times New Roman" panose="02020603050405020304" pitchFamily="18" charset="0"/>
            </a:endParaRPr>
          </a:p>
          <a:p>
            <a:pPr algn="ctr"/>
            <a:r>
              <a:rPr lang="en-US" sz="1400" dirty="0">
                <a:latin typeface="Lato" panose="020F0502020204030203" pitchFamily="34" charset="0"/>
                <a:ea typeface="Times New Roman" panose="02020603050405020304" pitchFamily="18" charset="0"/>
              </a:rPr>
              <a:t>Office Hours: Monday-Friday 8:30-5pm</a:t>
            </a:r>
            <a:endParaRPr lang="en-US" sz="1400" dirty="0">
              <a:effectLst/>
              <a:latin typeface="Lato" panose="020F0502020204030203" pitchFamily="34" charset="0"/>
              <a:ea typeface="Times New Roman" panose="02020603050405020304" pitchFamily="18" charset="0"/>
            </a:endParaRPr>
          </a:p>
          <a:p>
            <a:pPr algn="ctr"/>
            <a:r>
              <a:rPr lang="en-US" sz="1400" dirty="0">
                <a:latin typeface="Lato" panose="020F0502020204030203" pitchFamily="34" charset="0"/>
                <a:ea typeface="Times New Roman" panose="02020603050405020304" pitchFamily="18" charset="0"/>
              </a:rPr>
              <a:t>By Appointment Only: Evenings and Saturdays</a:t>
            </a:r>
            <a:endParaRPr lang="en-US" sz="1400" dirty="0">
              <a:effectLst/>
              <a:latin typeface="Lato" panose="020F0502020204030203" pitchFamily="34" charset="0"/>
              <a:ea typeface="Times New Roman" panose="02020603050405020304" pitchFamily="18" charset="0"/>
            </a:endParaRPr>
          </a:p>
          <a:p>
            <a:pPr algn="ctr"/>
            <a:r>
              <a:rPr lang="en-US" sz="1400" dirty="0">
                <a:latin typeface="Lato" panose="020F0502020204030203" pitchFamily="34" charset="0"/>
                <a:ea typeface="Times New Roman" panose="02020603050405020304" pitchFamily="18" charset="0"/>
              </a:rPr>
              <a:t>Closed Sundays</a:t>
            </a:r>
            <a:endParaRPr lang="en-US" sz="1400" dirty="0">
              <a:effectLst/>
              <a:latin typeface="Lato" panose="020F0502020204030203" pitchFamily="34" charset="0"/>
              <a:ea typeface="Times New Roman" panose="02020603050405020304" pitchFamily="18" charset="0"/>
            </a:endParaRPr>
          </a:p>
          <a:p>
            <a:pPr algn="ctr"/>
            <a:r>
              <a:rPr lang="en-US" dirty="0">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algn="ctr"/>
            <a:r>
              <a:rPr lang="en-US" sz="2000" dirty="0">
                <a:latin typeface="Impact" panose="020B0806030902050204" pitchFamily="34" charset="0"/>
                <a:ea typeface="Times New Roman" panose="02020603050405020304" pitchFamily="18" charset="0"/>
              </a:rPr>
              <a:t>Team Manager</a:t>
            </a:r>
            <a:br>
              <a:rPr lang="en-US" dirty="0">
                <a:latin typeface="Times New Roman" panose="02020603050405020304" pitchFamily="18" charset="0"/>
                <a:ea typeface="Times New Roman" panose="02020603050405020304" pitchFamily="18" charset="0"/>
              </a:rPr>
            </a:br>
            <a:r>
              <a:rPr lang="en-US" sz="1400" dirty="0">
                <a:solidFill>
                  <a:srgbClr val="FF0000"/>
                </a:solidFill>
                <a:latin typeface="Lato" panose="020F0502020204030203" pitchFamily="34" charset="0"/>
                <a:ea typeface="Times New Roman" panose="02020603050405020304" pitchFamily="18" charset="0"/>
              </a:rPr>
              <a:t>Name</a:t>
            </a:r>
            <a:br>
              <a:rPr lang="en-US" sz="1400" dirty="0">
                <a:latin typeface="Lato" panose="020F0502020204030203" pitchFamily="34" charset="0"/>
                <a:ea typeface="Times New Roman" panose="02020603050405020304" pitchFamily="18" charset="0"/>
              </a:rPr>
            </a:br>
            <a:r>
              <a:rPr lang="en-US" sz="1400" dirty="0">
                <a:latin typeface="Lato" panose="020F0502020204030203" pitchFamily="34" charset="0"/>
                <a:ea typeface="Times New Roman" panose="02020603050405020304" pitchFamily="18" charset="0"/>
              </a:rPr>
              <a:t>Phone: (999) 999-9999</a:t>
            </a:r>
            <a:br>
              <a:rPr lang="en-US" sz="1400" dirty="0">
                <a:latin typeface="Lato" panose="020F0502020204030203" pitchFamily="34" charset="0"/>
                <a:ea typeface="Times New Roman" panose="02020603050405020304" pitchFamily="18" charset="0"/>
              </a:rPr>
            </a:br>
            <a:r>
              <a:rPr lang="en-US" sz="1400" dirty="0">
                <a:latin typeface="Lato" panose="020F0502020204030203" pitchFamily="34" charset="0"/>
                <a:ea typeface="Times New Roman" panose="02020603050405020304" pitchFamily="18" charset="0"/>
              </a:rPr>
              <a:t>Email: </a:t>
            </a:r>
            <a:r>
              <a:rPr lang="en-US" sz="1400" dirty="0">
                <a:solidFill>
                  <a:srgbClr val="0000FF"/>
                </a:solidFill>
                <a:latin typeface="Lato" panose="020F0502020204030203" pitchFamily="34" charset="0"/>
                <a:ea typeface="Times New Roman" panose="02020603050405020304" pitchFamily="18" charset="0"/>
                <a:hlinkClick r:id="rId6"/>
              </a:rPr>
              <a:t>email@email.com</a:t>
            </a:r>
            <a:endParaRPr lang="en-US" sz="1400" dirty="0">
              <a:effectLst/>
              <a:latin typeface="Lato" panose="020F0502020204030203" pitchFamily="34" charset="0"/>
              <a:ea typeface="Times New Roman" panose="02020603050405020304" pitchFamily="18" charset="0"/>
            </a:endParaRPr>
          </a:p>
          <a:p>
            <a:pPr algn="ctr"/>
            <a:r>
              <a:rPr lang="en-US" dirty="0">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algn="ctr"/>
            <a:br>
              <a:rPr lang="en-US" dirty="0">
                <a:latin typeface="Times New Roman" panose="02020603050405020304" pitchFamily="18" charset="0"/>
                <a:ea typeface="Times New Roman" panose="02020603050405020304" pitchFamily="18" charset="0"/>
              </a:rPr>
            </a:b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37831382"/>
      </p:ext>
    </p:extLst>
  </p:cSld>
  <p:clrMapOvr>
    <a:masterClrMapping/>
  </p:clrMapOvr>
</p:sld>
</file>

<file path=ppt/slides/slide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10244" name="Picture 4" descr="Image result for FOR SALE HOME"/>
          <p:cNvPicPr>
            <a:picLocks noChangeAspect="1" noChangeArrowheads="1"/>
          </p:cNvPicPr>
          <p:nvPr/>
        </p:nvPicPr>
        <p:blipFill rotWithShape="1">
          <a:blip r:embed="rId3">
            <a:extLst>
              <a:ext uri="{28A0092B-C50C-407E-A947-70E740481C1C}">
                <a14:useLocalDpi xmlns:a14="http://schemas.microsoft.com/office/drawing/2010/main" val="0"/>
              </a:ext>
            </a:extLst>
          </a:blip>
          <a:srcRect t="47.845%" b="31.299%"/>
          <a:stretch/>
        </p:blipFill>
        <p:spPr bwMode="auto">
          <a:xfrm>
            <a:off x="-9396" y="21330"/>
            <a:ext cx="12201396" cy="14287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353175"/>
            <a:ext cx="12192000" cy="504825"/>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42250" y="6472564"/>
            <a:ext cx="3028950" cy="261610"/>
          </a:xfrm>
          <a:prstGeom prst="rect">
            <a:avLst/>
          </a:prstGeom>
          <a:noFill/>
        </p:spPr>
        <p:txBody>
          <a:bodyPr wrap="square" rtlCol="0">
            <a:spAutoFit/>
          </a:bodyPr>
          <a:lstStyle/>
          <a:p>
            <a:pPr algn="r"/>
            <a:r>
              <a:rPr lang="en-US" sz="1100" dirty="0">
                <a:solidFill>
                  <a:schemeClr val="bg1"/>
                </a:solidFill>
                <a:latin typeface="Lato" panose="020F0502020204030203" pitchFamily="34" charset="0"/>
              </a:rPr>
              <a:t>Marguerite Crespillo | </a:t>
            </a:r>
            <a:r>
              <a:rPr lang="en-US" sz="1100" dirty="0" err="1">
                <a:solidFill>
                  <a:schemeClr val="bg1"/>
                </a:solidFill>
                <a:latin typeface="Lato" panose="020F0502020204030203" pitchFamily="34" charset="0"/>
              </a:rPr>
              <a:t>CalBRE</a:t>
            </a:r>
            <a:r>
              <a:rPr lang="en-US" sz="1100" dirty="0">
                <a:solidFill>
                  <a:schemeClr val="bg1"/>
                </a:solidFill>
                <a:latin typeface="Lato" panose="020F0502020204030203" pitchFamily="34" charset="0"/>
              </a:rPr>
              <a:t># 01173529 </a:t>
            </a:r>
          </a:p>
        </p:txBody>
      </p:sp>
      <p:sp>
        <p:nvSpPr>
          <p:cNvPr id="9" name="Rectangle 8"/>
          <p:cNvSpPr/>
          <p:nvPr/>
        </p:nvSpPr>
        <p:spPr>
          <a:xfrm>
            <a:off x="0" y="-24016"/>
            <a:ext cx="12192000" cy="90692"/>
          </a:xfrm>
          <a:prstGeom prst="rect">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500" y="6417976"/>
            <a:ext cx="965200" cy="375222"/>
          </a:xfrm>
          <a:prstGeom prst="rect">
            <a:avLst/>
          </a:prstGeom>
        </p:spPr>
      </p:pic>
      <p:sp>
        <p:nvSpPr>
          <p:cNvPr id="10" name="TextBox 9"/>
          <p:cNvSpPr txBox="1"/>
          <p:nvPr/>
        </p:nvSpPr>
        <p:spPr>
          <a:xfrm>
            <a:off x="460382" y="1650877"/>
            <a:ext cx="7210425" cy="646331"/>
          </a:xfrm>
          <a:prstGeom prst="rect">
            <a:avLst/>
          </a:prstGeom>
          <a:noFill/>
        </p:spPr>
        <p:txBody>
          <a:bodyPr wrap="square" rtlCol="0">
            <a:spAutoFit/>
          </a:bodyPr>
          <a:lstStyle/>
          <a:p>
            <a:r>
              <a:rPr lang="en-US" sz="3600" dirty="0">
                <a:latin typeface="Impact" panose="020B0806030902050204" pitchFamily="34" charset="0"/>
              </a:rPr>
              <a:t>SEARCHING FOR HOMES</a:t>
            </a:r>
          </a:p>
        </p:txBody>
      </p:sp>
      <p:sp>
        <p:nvSpPr>
          <p:cNvPr id="23" name="TextBox 22"/>
          <p:cNvSpPr txBox="1"/>
          <p:nvPr/>
        </p:nvSpPr>
        <p:spPr>
          <a:xfrm>
            <a:off x="596906" y="2695048"/>
            <a:ext cx="2446338" cy="338554"/>
          </a:xfrm>
          <a:prstGeom prst="rect">
            <a:avLst/>
          </a:prstGeom>
          <a:noFill/>
        </p:spPr>
        <p:txBody>
          <a:bodyPr wrap="square" rtlCol="0">
            <a:spAutoFit/>
          </a:bodyPr>
          <a:lstStyle/>
          <a:p>
            <a:r>
              <a:rPr lang="en-US" sz="1600" dirty="0">
                <a:latin typeface="Impact" panose="020B0806030902050204" pitchFamily="34" charset="0"/>
              </a:rPr>
              <a:t>HUD HOME</a:t>
            </a:r>
          </a:p>
        </p:txBody>
      </p:sp>
      <p:sp>
        <p:nvSpPr>
          <p:cNvPr id="24" name="TextBox 23"/>
          <p:cNvSpPr txBox="1"/>
          <p:nvPr/>
        </p:nvSpPr>
        <p:spPr>
          <a:xfrm>
            <a:off x="3480604" y="2695048"/>
            <a:ext cx="2276475" cy="338554"/>
          </a:xfrm>
          <a:prstGeom prst="rect">
            <a:avLst/>
          </a:prstGeom>
          <a:noFill/>
        </p:spPr>
        <p:txBody>
          <a:bodyPr wrap="square" rtlCol="0">
            <a:spAutoFit/>
          </a:bodyPr>
          <a:lstStyle/>
          <a:p>
            <a:r>
              <a:rPr lang="en-US" sz="1600" dirty="0">
                <a:latin typeface="Impact" panose="020B0806030902050204" pitchFamily="34" charset="0"/>
              </a:rPr>
              <a:t>VA REPO</a:t>
            </a:r>
          </a:p>
        </p:txBody>
      </p:sp>
      <p:sp>
        <p:nvSpPr>
          <p:cNvPr id="25" name="TextBox 24"/>
          <p:cNvSpPr txBox="1"/>
          <p:nvPr/>
        </p:nvSpPr>
        <p:spPr>
          <a:xfrm>
            <a:off x="6162702" y="2726884"/>
            <a:ext cx="2276475" cy="338554"/>
          </a:xfrm>
          <a:prstGeom prst="rect">
            <a:avLst/>
          </a:prstGeom>
          <a:noFill/>
        </p:spPr>
        <p:txBody>
          <a:bodyPr wrap="square" rtlCol="0">
            <a:spAutoFit/>
          </a:bodyPr>
          <a:lstStyle/>
          <a:p>
            <a:r>
              <a:rPr lang="en-US" sz="1600" dirty="0">
                <a:latin typeface="Impact" panose="020B0806030902050204" pitchFamily="34" charset="0"/>
              </a:rPr>
              <a:t>BANK OWNED </a:t>
            </a:r>
          </a:p>
        </p:txBody>
      </p:sp>
      <p:sp>
        <p:nvSpPr>
          <p:cNvPr id="28" name="TextBox 27"/>
          <p:cNvSpPr txBox="1"/>
          <p:nvPr/>
        </p:nvSpPr>
        <p:spPr>
          <a:xfrm>
            <a:off x="596907" y="2966299"/>
            <a:ext cx="2566984" cy="600164"/>
          </a:xfrm>
          <a:prstGeom prst="rect">
            <a:avLst/>
          </a:prstGeom>
          <a:noFill/>
        </p:spPr>
        <p:txBody>
          <a:bodyPr wrap="square" rtlCol="0">
            <a:spAutoFit/>
          </a:bodyPr>
          <a:lstStyle/>
          <a:p>
            <a:r>
              <a:rPr lang="en-US" sz="1100" dirty="0"/>
              <a:t>A Foreclosure property that was taken over by HUD as the result of a deficiency by the home owner on an FHA mortgage.</a:t>
            </a:r>
            <a:endParaRPr lang="en-US" sz="1100" dirty="0">
              <a:latin typeface="Lato" panose="020F0502020204030203" pitchFamily="34" charset="0"/>
            </a:endParaRPr>
          </a:p>
        </p:txBody>
      </p:sp>
      <p:sp>
        <p:nvSpPr>
          <p:cNvPr id="29" name="TextBox 28"/>
          <p:cNvSpPr txBox="1"/>
          <p:nvPr/>
        </p:nvSpPr>
        <p:spPr>
          <a:xfrm>
            <a:off x="3493314" y="2936445"/>
            <a:ext cx="2541571" cy="600164"/>
          </a:xfrm>
          <a:prstGeom prst="rect">
            <a:avLst/>
          </a:prstGeom>
          <a:noFill/>
        </p:spPr>
        <p:txBody>
          <a:bodyPr wrap="square" rtlCol="0">
            <a:spAutoFit/>
          </a:bodyPr>
          <a:lstStyle/>
          <a:p>
            <a:r>
              <a:rPr lang="en-US" sz="1100" dirty="0"/>
              <a:t>A Foreclosure property that was taken over by VA as the result of a deficiency by the home owner on an VA mortgage.</a:t>
            </a:r>
            <a:endParaRPr lang="en-US" sz="1100" dirty="0">
              <a:latin typeface="Lato" panose="020F0502020204030203" pitchFamily="34" charset="0"/>
            </a:endParaRPr>
          </a:p>
        </p:txBody>
      </p:sp>
      <p:sp>
        <p:nvSpPr>
          <p:cNvPr id="30" name="TextBox 29"/>
          <p:cNvSpPr txBox="1"/>
          <p:nvPr/>
        </p:nvSpPr>
        <p:spPr>
          <a:xfrm>
            <a:off x="6162703" y="2956791"/>
            <a:ext cx="2665405" cy="938719"/>
          </a:xfrm>
          <a:prstGeom prst="rect">
            <a:avLst/>
          </a:prstGeom>
          <a:noFill/>
        </p:spPr>
        <p:txBody>
          <a:bodyPr wrap="square" rtlCol="0">
            <a:spAutoFit/>
          </a:bodyPr>
          <a:lstStyle/>
          <a:p>
            <a:r>
              <a:rPr lang="en-US" sz="1100" dirty="0"/>
              <a:t>A bank-owned property has gone through a foreclosure process and an unsuccessful auction sale. After an unsuccessful sale, the bank retains ownership. This type of property is also called an REO property</a:t>
            </a:r>
            <a:endParaRPr lang="en-US" sz="1100" dirty="0">
              <a:latin typeface="Lato" panose="020F0502020204030203" pitchFamily="34" charset="0"/>
            </a:endParaRPr>
          </a:p>
        </p:txBody>
      </p:sp>
      <p:sp>
        <p:nvSpPr>
          <p:cNvPr id="36" name="TextBox 35"/>
          <p:cNvSpPr txBox="1"/>
          <p:nvPr/>
        </p:nvSpPr>
        <p:spPr>
          <a:xfrm>
            <a:off x="9071797" y="2726884"/>
            <a:ext cx="2276475" cy="338554"/>
          </a:xfrm>
          <a:prstGeom prst="rect">
            <a:avLst/>
          </a:prstGeom>
          <a:noFill/>
        </p:spPr>
        <p:txBody>
          <a:bodyPr wrap="square" rtlCol="0">
            <a:spAutoFit/>
          </a:bodyPr>
          <a:lstStyle/>
          <a:p>
            <a:r>
              <a:rPr lang="en-US" sz="1600" dirty="0">
                <a:latin typeface="Impact" panose="020B0806030902050204" pitchFamily="34" charset="0"/>
              </a:rPr>
              <a:t>SHORT SALE </a:t>
            </a:r>
          </a:p>
        </p:txBody>
      </p:sp>
      <p:sp>
        <p:nvSpPr>
          <p:cNvPr id="37" name="TextBox 36"/>
          <p:cNvSpPr txBox="1"/>
          <p:nvPr/>
        </p:nvSpPr>
        <p:spPr>
          <a:xfrm>
            <a:off x="9071798" y="2956791"/>
            <a:ext cx="2665405" cy="769441"/>
          </a:xfrm>
          <a:prstGeom prst="rect">
            <a:avLst/>
          </a:prstGeom>
          <a:noFill/>
        </p:spPr>
        <p:txBody>
          <a:bodyPr wrap="square" rtlCol="0">
            <a:spAutoFit/>
          </a:bodyPr>
          <a:lstStyle/>
          <a:p>
            <a:r>
              <a:rPr lang="en-US" sz="1100" dirty="0"/>
              <a:t>A short sale is the process by which a homeowner can sell a house for less money than actually owed on the mortgage(s)</a:t>
            </a:r>
            <a:br>
              <a:rPr lang="en-US" sz="1100" dirty="0"/>
            </a:br>
            <a:endParaRPr lang="en-US" sz="1100" dirty="0">
              <a:latin typeface="Lato" panose="020F0502020204030203" pitchFamily="34" charset="0"/>
            </a:endParaRPr>
          </a:p>
        </p:txBody>
      </p:sp>
      <p:sp>
        <p:nvSpPr>
          <p:cNvPr id="38" name="TextBox 37"/>
          <p:cNvSpPr txBox="1"/>
          <p:nvPr/>
        </p:nvSpPr>
        <p:spPr>
          <a:xfrm>
            <a:off x="581039" y="4274527"/>
            <a:ext cx="5476080" cy="338554"/>
          </a:xfrm>
          <a:prstGeom prst="rect">
            <a:avLst/>
          </a:prstGeom>
          <a:noFill/>
        </p:spPr>
        <p:txBody>
          <a:bodyPr wrap="square" rtlCol="0">
            <a:spAutoFit/>
          </a:bodyPr>
          <a:lstStyle/>
          <a:p>
            <a:r>
              <a:rPr lang="en-US" sz="1600" dirty="0">
                <a:latin typeface="Lato" panose="020F0502020204030203" pitchFamily="34" charset="0"/>
              </a:rPr>
              <a:t>STATUS OF HOME YOU MIGHT SEE IN YOUR LINK </a:t>
            </a:r>
          </a:p>
        </p:txBody>
      </p:sp>
      <p:sp>
        <p:nvSpPr>
          <p:cNvPr id="39" name="TextBox 38"/>
          <p:cNvSpPr txBox="1"/>
          <p:nvPr/>
        </p:nvSpPr>
        <p:spPr>
          <a:xfrm>
            <a:off x="581039" y="4681693"/>
            <a:ext cx="2446338" cy="338554"/>
          </a:xfrm>
          <a:prstGeom prst="rect">
            <a:avLst/>
          </a:prstGeom>
          <a:noFill/>
        </p:spPr>
        <p:txBody>
          <a:bodyPr wrap="square" rtlCol="0">
            <a:spAutoFit/>
          </a:bodyPr>
          <a:lstStyle/>
          <a:p>
            <a:r>
              <a:rPr lang="en-US" sz="1600" dirty="0">
                <a:latin typeface="Impact" panose="020B0806030902050204" pitchFamily="34" charset="0"/>
              </a:rPr>
              <a:t>PENDING SALES</a:t>
            </a:r>
          </a:p>
        </p:txBody>
      </p:sp>
      <p:sp>
        <p:nvSpPr>
          <p:cNvPr id="40" name="TextBox 39"/>
          <p:cNvSpPr txBox="1"/>
          <p:nvPr/>
        </p:nvSpPr>
        <p:spPr>
          <a:xfrm>
            <a:off x="3464737" y="4681693"/>
            <a:ext cx="2276475" cy="338554"/>
          </a:xfrm>
          <a:prstGeom prst="rect">
            <a:avLst/>
          </a:prstGeom>
          <a:noFill/>
        </p:spPr>
        <p:txBody>
          <a:bodyPr wrap="square" rtlCol="0">
            <a:spAutoFit/>
          </a:bodyPr>
          <a:lstStyle/>
          <a:p>
            <a:r>
              <a:rPr lang="en-US" sz="1600" dirty="0">
                <a:latin typeface="Impact" panose="020B0806030902050204" pitchFamily="34" charset="0"/>
              </a:rPr>
              <a:t>FOR-SALE-BY-OWNER</a:t>
            </a:r>
          </a:p>
        </p:txBody>
      </p:sp>
      <p:sp>
        <p:nvSpPr>
          <p:cNvPr id="41" name="TextBox 40"/>
          <p:cNvSpPr txBox="1"/>
          <p:nvPr/>
        </p:nvSpPr>
        <p:spPr>
          <a:xfrm>
            <a:off x="6146835" y="4713529"/>
            <a:ext cx="2276475" cy="338554"/>
          </a:xfrm>
          <a:prstGeom prst="rect">
            <a:avLst/>
          </a:prstGeom>
          <a:noFill/>
        </p:spPr>
        <p:txBody>
          <a:bodyPr wrap="square" rtlCol="0">
            <a:spAutoFit/>
          </a:bodyPr>
          <a:lstStyle/>
          <a:p>
            <a:r>
              <a:rPr lang="en-US" sz="1600" dirty="0">
                <a:latin typeface="Impact" panose="020B0806030902050204" pitchFamily="34" charset="0"/>
              </a:rPr>
              <a:t>NEW HOMES</a:t>
            </a:r>
          </a:p>
        </p:txBody>
      </p:sp>
      <p:sp>
        <p:nvSpPr>
          <p:cNvPr id="42" name="TextBox 41"/>
          <p:cNvSpPr txBox="1"/>
          <p:nvPr/>
        </p:nvSpPr>
        <p:spPr>
          <a:xfrm>
            <a:off x="581040" y="4952944"/>
            <a:ext cx="2566984" cy="938719"/>
          </a:xfrm>
          <a:prstGeom prst="rect">
            <a:avLst/>
          </a:prstGeom>
          <a:noFill/>
        </p:spPr>
        <p:txBody>
          <a:bodyPr wrap="square" rtlCol="0">
            <a:spAutoFit/>
          </a:bodyPr>
          <a:lstStyle/>
          <a:p>
            <a:r>
              <a:rPr lang="en-US" sz="1100" dirty="0"/>
              <a:t>A </a:t>
            </a:r>
            <a:r>
              <a:rPr lang="en-US" sz="1100" b="1" i="1" dirty="0"/>
              <a:t>real estate</a:t>
            </a:r>
            <a:r>
              <a:rPr lang="en-US" sz="1100" b="1" dirty="0"/>
              <a:t> </a:t>
            </a:r>
            <a:r>
              <a:rPr lang="en-US" sz="1100" dirty="0"/>
              <a:t>transaction for which a contract has been signed but that has not closed.  These homes will not show up in your link because offers are no longer being accepted. </a:t>
            </a:r>
            <a:endParaRPr lang="en-US" sz="1100" dirty="0">
              <a:latin typeface="Lato" panose="020F0502020204030203" pitchFamily="34" charset="0"/>
            </a:endParaRPr>
          </a:p>
        </p:txBody>
      </p:sp>
      <p:sp>
        <p:nvSpPr>
          <p:cNvPr id="43" name="TextBox 42"/>
          <p:cNvSpPr txBox="1"/>
          <p:nvPr/>
        </p:nvSpPr>
        <p:spPr>
          <a:xfrm>
            <a:off x="3477447" y="4923090"/>
            <a:ext cx="2541571" cy="938719"/>
          </a:xfrm>
          <a:prstGeom prst="rect">
            <a:avLst/>
          </a:prstGeom>
          <a:noFill/>
        </p:spPr>
        <p:txBody>
          <a:bodyPr wrap="square" rtlCol="0">
            <a:spAutoFit/>
          </a:bodyPr>
          <a:lstStyle/>
          <a:p>
            <a:r>
              <a:rPr lang="en-US" sz="1100" dirty="0"/>
              <a:t>A home being sold directly by the owner of the home.  In most cases you will not see these properties on the Multiple Listing Services because the owner is not a member and does not have access. </a:t>
            </a:r>
            <a:endParaRPr lang="en-US" sz="1100" dirty="0">
              <a:latin typeface="Lato" panose="020F0502020204030203" pitchFamily="34" charset="0"/>
            </a:endParaRPr>
          </a:p>
        </p:txBody>
      </p:sp>
      <p:sp>
        <p:nvSpPr>
          <p:cNvPr id="44" name="TextBox 43"/>
          <p:cNvSpPr txBox="1"/>
          <p:nvPr/>
        </p:nvSpPr>
        <p:spPr>
          <a:xfrm>
            <a:off x="6146836" y="4943436"/>
            <a:ext cx="2665405" cy="938719"/>
          </a:xfrm>
          <a:prstGeom prst="rect">
            <a:avLst/>
          </a:prstGeom>
          <a:noFill/>
        </p:spPr>
        <p:txBody>
          <a:bodyPr wrap="square" rtlCol="0">
            <a:spAutoFit/>
          </a:bodyPr>
          <a:lstStyle/>
          <a:p>
            <a:r>
              <a:rPr lang="en-US" sz="1100" dirty="0"/>
              <a:t>New properties for sale by a builder in most cases will not be available through your link.  The builder is not a Realtor and does not have access to list the property on the MLS. </a:t>
            </a:r>
            <a:endParaRPr lang="en-US" sz="1100" dirty="0">
              <a:latin typeface="Lato" panose="020F0502020204030203" pitchFamily="34" charset="0"/>
            </a:endParaRPr>
          </a:p>
        </p:txBody>
      </p:sp>
    </p:spTree>
    <p:extLst>
      <p:ext uri="{BB962C8B-B14F-4D97-AF65-F5344CB8AC3E}">
        <p14:creationId xmlns:p14="http://schemas.microsoft.com/office/powerpoint/2010/main" val="659186165"/>
      </p:ext>
    </p:extLst>
  </p:cSld>
  <p:clrMapOvr>
    <a:masterClrMapping/>
  </p:clrMapOvr>
</p:sld>
</file>

<file path=ppt/theme/theme1.xml><?xml version="1.0" encoding="utf-8"?>
<a:theme xmlns:a="http://purl.oclc.org/ooxml/drawingml/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
                <a:satMod val="105%"/>
                <a:tint val="67%"/>
              </a:schemeClr>
            </a:gs>
            <a:gs pos="50%">
              <a:schemeClr val="phClr">
                <a:lumMod val="105%"/>
                <a:satMod val="103%"/>
                <a:tint val="73%"/>
              </a:schemeClr>
            </a:gs>
            <a:gs pos="100%">
              <a:schemeClr val="phClr">
                <a:lumMod val="105%"/>
                <a:satMod val="109%"/>
                <a:tint val="81%"/>
              </a:schemeClr>
            </a:gs>
          </a:gsLst>
          <a:lin ang="5400000" scaled="0"/>
        </a:gradFill>
        <a:gradFill rotWithShape="1">
          <a:gsLst>
            <a:gs pos="0%">
              <a:schemeClr val="phClr">
                <a:satMod val="103%"/>
                <a:lumMod val="102%"/>
                <a:tint val="94%"/>
              </a:schemeClr>
            </a:gs>
            <a:gs pos="50%">
              <a:schemeClr val="phClr">
                <a:satMod val="110%"/>
                <a:lumMod val="100%"/>
                <a:shade val="100%"/>
              </a:schemeClr>
            </a:gs>
            <a:gs pos="100%">
              <a:schemeClr val="phClr">
                <a:lumMod val="99%"/>
                <a:satMod val="120%"/>
                <a:shade val="78%"/>
              </a:schemeClr>
            </a:gs>
          </a:gsLst>
          <a:lin ang="5400000" scaled="0"/>
        </a:gradFill>
      </a:fillStyleLst>
      <a:lnStyleLst>
        <a:ln w="6350" cap="flat" cmpd="sng" algn="ctr">
          <a:solidFill>
            <a:schemeClr val="phClr"/>
          </a:solidFill>
          <a:prstDash val="solid"/>
          <a:miter lim="800%"/>
        </a:ln>
        <a:ln w="12700" cap="flat" cmpd="sng" algn="ctr">
          <a:solidFill>
            <a:schemeClr val="phClr"/>
          </a:solidFill>
          <a:prstDash val="solid"/>
          <a:miter lim="800%"/>
        </a:ln>
        <a:ln w="19050" cap="flat" cmpd="sng" algn="ctr">
          <a:solidFill>
            <a:schemeClr val="phClr"/>
          </a:solidFill>
          <a:prstDash val="solid"/>
          <a:miter lim="800%"/>
        </a:ln>
      </a:lnStyleLst>
      <a:effectStyleLst>
        <a:effectStyle>
          <a:effectLst/>
        </a:effectStyle>
        <a:effectStyle>
          <a:effectLst/>
        </a:effectStyle>
        <a:effectStyle>
          <a:effectLst>
            <a:outerShdw blurRad="57150" dist="19050" dir="5400000" algn="ctr" rotWithShape="0">
              <a:srgbClr val="000000">
                <a:alpha val="63%"/>
              </a:srgbClr>
            </a:outerShdw>
          </a:effectLst>
        </a:effectStyle>
      </a:effectStyleLst>
      <a:bgFillStyleLst>
        <a:solidFill>
          <a:schemeClr val="phClr"/>
        </a:solidFill>
        <a:solidFill>
          <a:schemeClr val="phClr">
            <a:tint val="95%"/>
            <a:satMod val="170%"/>
          </a:schemeClr>
        </a:solidFill>
        <a:gradFill rotWithShape="1">
          <a:gsLst>
            <a:gs pos="0%">
              <a:schemeClr val="phClr">
                <a:tint val="93%"/>
                <a:satMod val="150%"/>
                <a:shade val="98%"/>
                <a:lumMod val="102%"/>
              </a:schemeClr>
            </a:gs>
            <a:gs pos="50%">
              <a:schemeClr val="phClr">
                <a:tint val="98%"/>
                <a:satMod val="130%"/>
                <a:shade val="90%"/>
                <a:lumMod val="103%"/>
              </a:schemeClr>
            </a:gs>
            <a:gs pos="100%">
              <a:schemeClr val="phClr">
                <a:shade val="63%"/>
                <a:satMod val="12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purl.oclc.org/ooxml/drawingml/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
                <a:satMod val="105%"/>
                <a:tint val="67%"/>
              </a:schemeClr>
            </a:gs>
            <a:gs pos="50%">
              <a:schemeClr val="phClr">
                <a:lumMod val="105%"/>
                <a:satMod val="103%"/>
                <a:tint val="73%"/>
              </a:schemeClr>
            </a:gs>
            <a:gs pos="100%">
              <a:schemeClr val="phClr">
                <a:lumMod val="105%"/>
                <a:satMod val="109%"/>
                <a:tint val="81%"/>
              </a:schemeClr>
            </a:gs>
          </a:gsLst>
          <a:lin ang="5400000" scaled="0"/>
        </a:gradFill>
        <a:gradFill rotWithShape="1">
          <a:gsLst>
            <a:gs pos="0%">
              <a:schemeClr val="phClr">
                <a:satMod val="103%"/>
                <a:lumMod val="102%"/>
                <a:tint val="94%"/>
              </a:schemeClr>
            </a:gs>
            <a:gs pos="50%">
              <a:schemeClr val="phClr">
                <a:satMod val="110%"/>
                <a:lumMod val="100%"/>
                <a:shade val="100%"/>
              </a:schemeClr>
            </a:gs>
            <a:gs pos="100%">
              <a:schemeClr val="phClr">
                <a:lumMod val="99%"/>
                <a:satMod val="120%"/>
                <a:shade val="78%"/>
              </a:schemeClr>
            </a:gs>
          </a:gsLst>
          <a:lin ang="5400000" scaled="0"/>
        </a:gradFill>
      </a:fillStyleLst>
      <a:lnStyleLst>
        <a:ln w="6350" cap="flat" cmpd="sng" algn="ctr">
          <a:solidFill>
            <a:schemeClr val="phClr"/>
          </a:solidFill>
          <a:prstDash val="solid"/>
          <a:miter lim="800%"/>
        </a:ln>
        <a:ln w="12700" cap="flat" cmpd="sng" algn="ctr">
          <a:solidFill>
            <a:schemeClr val="phClr"/>
          </a:solidFill>
          <a:prstDash val="solid"/>
          <a:miter lim="800%"/>
        </a:ln>
        <a:ln w="19050" cap="flat" cmpd="sng" algn="ctr">
          <a:solidFill>
            <a:schemeClr val="phClr"/>
          </a:solidFill>
          <a:prstDash val="solid"/>
          <a:miter lim="800%"/>
        </a:ln>
      </a:lnStyleLst>
      <a:effectStyleLst>
        <a:effectStyle>
          <a:effectLst/>
        </a:effectStyle>
        <a:effectStyle>
          <a:effectLst/>
        </a:effectStyle>
        <a:effectStyle>
          <a:effectLst>
            <a:outerShdw blurRad="57150" dist="19050" dir="5400000" algn="ctr" rotWithShape="0">
              <a:srgbClr val="000000">
                <a:alpha val="63%"/>
              </a:srgbClr>
            </a:outerShdw>
          </a:effectLst>
        </a:effectStyle>
      </a:effectStyleLst>
      <a:bgFillStyleLst>
        <a:solidFill>
          <a:schemeClr val="phClr"/>
        </a:solidFill>
        <a:solidFill>
          <a:schemeClr val="phClr">
            <a:tint val="95%"/>
            <a:satMod val="170%"/>
          </a:schemeClr>
        </a:solidFill>
        <a:gradFill rotWithShape="1">
          <a:gsLst>
            <a:gs pos="0%">
              <a:schemeClr val="phClr">
                <a:tint val="93%"/>
                <a:satMod val="150%"/>
                <a:shade val="98%"/>
                <a:lumMod val="102%"/>
              </a:schemeClr>
            </a:gs>
            <a:gs pos="50%">
              <a:schemeClr val="phClr">
                <a:tint val="98%"/>
                <a:satMod val="130%"/>
                <a:shade val="90%"/>
                <a:lumMod val="103%"/>
              </a:schemeClr>
            </a:gs>
            <a:gs pos="100%">
              <a:schemeClr val="phClr">
                <a:shade val="63%"/>
                <a:satMod val="12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purl.oclc.org/ooxml/officeDocument/extendedProperties" xmlns:vt="http://purl.oclc.org/ooxml/officeDocument/docPropsVTypes">
  <TotalTime>287</TotalTime>
  <Words>4491</Words>
  <Application>Microsoft Office PowerPoint</Application>
  <PresentationFormat>Widescreen</PresentationFormat>
  <Paragraphs>303</Paragraphs>
  <Slides>24</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Alex Brush</vt:lpstr>
      <vt:lpstr>Lato</vt:lpstr>
      <vt:lpstr>Arial</vt:lpstr>
      <vt:lpstr>Times New Roman</vt:lpstr>
      <vt:lpstr>Impact</vt:lpstr>
      <vt:lpstr>Narkisim</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Baquial</dc:creator>
  <cp:lastModifiedBy>Robert</cp:lastModifiedBy>
  <cp:revision>32</cp:revision>
  <dcterms:created xsi:type="dcterms:W3CDTF">2017-02-14T18:09:10Z</dcterms:created>
  <dcterms:modified xsi:type="dcterms:W3CDTF">2017-02-15T02:45:10Z</dcterms:modified>
</cp:coreProperties>
</file>